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3" r:id="rId1"/>
  </p:sldMasterIdLst>
  <p:notesMasterIdLst>
    <p:notesMasterId r:id="rId41"/>
  </p:notesMasterIdLst>
  <p:sldIdLst>
    <p:sldId id="256" r:id="rId2"/>
    <p:sldId id="257" r:id="rId3"/>
    <p:sldId id="314" r:id="rId4"/>
    <p:sldId id="283" r:id="rId5"/>
    <p:sldId id="311" r:id="rId6"/>
    <p:sldId id="284" r:id="rId7"/>
    <p:sldId id="285" r:id="rId8"/>
    <p:sldId id="318" r:id="rId9"/>
    <p:sldId id="286" r:id="rId10"/>
    <p:sldId id="310" r:id="rId11"/>
    <p:sldId id="287" r:id="rId12"/>
    <p:sldId id="288" r:id="rId13"/>
    <p:sldId id="289" r:id="rId14"/>
    <p:sldId id="316" r:id="rId15"/>
    <p:sldId id="290" r:id="rId16"/>
    <p:sldId id="312" r:id="rId17"/>
    <p:sldId id="291" r:id="rId18"/>
    <p:sldId id="292" r:id="rId19"/>
    <p:sldId id="320" r:id="rId20"/>
    <p:sldId id="293" r:id="rId21"/>
    <p:sldId id="294" r:id="rId22"/>
    <p:sldId id="295" r:id="rId23"/>
    <p:sldId id="296" r:id="rId24"/>
    <p:sldId id="297" r:id="rId25"/>
    <p:sldId id="319" r:id="rId26"/>
    <p:sldId id="298" r:id="rId27"/>
    <p:sldId id="313" r:id="rId28"/>
    <p:sldId id="299" r:id="rId29"/>
    <p:sldId id="300" r:id="rId30"/>
    <p:sldId id="301" r:id="rId31"/>
    <p:sldId id="302" r:id="rId32"/>
    <p:sldId id="303" r:id="rId33"/>
    <p:sldId id="304" r:id="rId34"/>
    <p:sldId id="317" r:id="rId35"/>
    <p:sldId id="305" r:id="rId36"/>
    <p:sldId id="306" r:id="rId37"/>
    <p:sldId id="307" r:id="rId38"/>
    <p:sldId id="308" r:id="rId39"/>
    <p:sldId id="309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B6463-0B45-46B0-8769-752412C95CC6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72F38-39A9-40FC-A30E-5FC37F169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4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Your audience you also</a:t>
            </a:r>
            <a:r>
              <a:rPr lang="en-US" baseline="0" dirty="0" smtClean="0"/>
              <a:t> include future customers, employees, or partners.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72F38-39A9-40FC-A30E-5FC37F1690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36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Kelly </a:t>
            </a:r>
            <a:r>
              <a:rPr lang="en-US" dirty="0" err="1" smtClean="0"/>
              <a:t>McGonigal</a:t>
            </a:r>
            <a:r>
              <a:rPr lang="en-US" baseline="0" dirty="0" smtClean="0"/>
              <a:t> TED Talk info   https://www.health.harvard.edu/staying-healthy/understanding-the-stress-response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72F38-39A9-40FC-A30E-5FC37F16900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33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72F38-39A9-40FC-A30E-5FC37F16900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58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72F38-39A9-40FC-A30E-5FC37F16900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51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72F38-39A9-40FC-A30E-5FC37F16900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8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X and not 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72F38-39A9-40FC-A30E-5FC37F16900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66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72F38-39A9-40FC-A30E-5FC37F16900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56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72F38-39A9-40FC-A30E-5FC37F16900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61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72F38-39A9-40FC-A30E-5FC37F16900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35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72F38-39A9-40FC-A30E-5FC37F16900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15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72F38-39A9-40FC-A30E-5FC37F16900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43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72F38-39A9-40FC-A30E-5FC37F16900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70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72F38-39A9-40FC-A30E-5FC37F16900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8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753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5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6622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7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1001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6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6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9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1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9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40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thompsonelt.com/tims-blog/category/presentation-skil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230981"/>
            <a:ext cx="11242964" cy="162305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Successful Presentations </a:t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a-z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4009292"/>
            <a:ext cx="8689976" cy="1371599"/>
          </a:xfrm>
        </p:spPr>
        <p:txBody>
          <a:bodyPr>
            <a:noAutofit/>
          </a:bodyPr>
          <a:lstStyle/>
          <a:p>
            <a:r>
              <a:rPr lang="en-US" sz="36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 </a:t>
            </a:r>
            <a:r>
              <a:rPr lang="en-US" sz="36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6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hompson</a:t>
            </a:r>
          </a:p>
          <a:p>
            <a:r>
              <a:rPr lang="en-US" sz="36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Archer </a:t>
            </a:r>
            <a:r>
              <a:rPr lang="en-US" sz="36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6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nglish </a:t>
            </a:r>
            <a:r>
              <a:rPr lang="en-US" sz="3600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6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onsulting</a:t>
            </a:r>
            <a:endParaRPr lang="en-US" sz="3600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73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5888182" cy="4952492"/>
          </a:xfrm>
        </p:spPr>
        <p:txBody>
          <a:bodyPr>
            <a:normAutofit/>
          </a:bodyPr>
          <a:lstStyle/>
          <a:p>
            <a:r>
              <a:rPr lang="en-US" sz="9600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320532"/>
            <a:ext cx="9603275" cy="345061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/>
              <a:t>E</a:t>
            </a:r>
            <a:r>
              <a:rPr lang="en-US" sz="6000" dirty="0" smtClean="0"/>
              <a:t>dit your slides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Erro</a:t>
            </a:r>
            <a:r>
              <a:rPr lang="en-US" sz="3600" dirty="0" smtClean="0">
                <a:solidFill>
                  <a:srgbClr val="FF0000"/>
                </a:solidFill>
              </a:rPr>
              <a:t>rs</a:t>
            </a:r>
            <a:r>
              <a:rPr lang="en-US" sz="3600" dirty="0" smtClean="0"/>
              <a:t> on your slides can damage you</a:t>
            </a:r>
            <a:r>
              <a:rPr lang="en-US" sz="3600" dirty="0">
                <a:solidFill>
                  <a:srgbClr val="FF0000"/>
                </a:solidFill>
              </a:rPr>
              <a:t>r</a:t>
            </a:r>
            <a:r>
              <a:rPr lang="en-US" sz="3600" dirty="0" smtClean="0"/>
              <a:t> credibility.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828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5888182" cy="4952492"/>
          </a:xfrm>
        </p:spPr>
        <p:txBody>
          <a:bodyPr>
            <a:normAutofit/>
          </a:bodyPr>
          <a:lstStyle/>
          <a:p>
            <a:r>
              <a:rPr lang="en-US" sz="9600" dirty="0"/>
              <a:t>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4" y="2265114"/>
            <a:ext cx="9946490" cy="345061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Flexibility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Be prepared to adjust to unforeseen circumstances. </a:t>
            </a:r>
            <a:r>
              <a:rPr lang="en-US" sz="3600" smtClean="0"/>
              <a:t>No </a:t>
            </a:r>
            <a:r>
              <a:rPr lang="en-US" sz="3600" dirty="0" smtClean="0"/>
              <a:t>one knows what you are planning </a:t>
            </a:r>
            <a:r>
              <a:rPr lang="en-US" sz="3600" smtClean="0"/>
              <a:t>to say.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536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5874327" cy="4952492"/>
          </a:xfrm>
        </p:spPr>
        <p:txBody>
          <a:bodyPr>
            <a:normAutofit/>
          </a:bodyPr>
          <a:lstStyle/>
          <a:p>
            <a:r>
              <a:rPr lang="en-US" sz="9600" dirty="0"/>
              <a:t>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195842"/>
            <a:ext cx="960327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G</a:t>
            </a:r>
            <a:r>
              <a:rPr lang="en-US" sz="6000" dirty="0" smtClean="0"/>
              <a:t>oals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Goals help you craft better proposals </a:t>
            </a:r>
          </a:p>
          <a:p>
            <a:pPr marL="0" indent="0" algn="ctr">
              <a:buNone/>
            </a:pPr>
            <a:r>
              <a:rPr lang="en-US" sz="3600" dirty="0" smtClean="0"/>
              <a:t>and design stronger presentations.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135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6096000" cy="4952492"/>
          </a:xfrm>
        </p:spPr>
        <p:txBody>
          <a:bodyPr>
            <a:normAutofit/>
          </a:bodyPr>
          <a:lstStyle/>
          <a:p>
            <a:r>
              <a:rPr lang="en-US" sz="9600" dirty="0"/>
              <a:t>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251259"/>
            <a:ext cx="960327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H</a:t>
            </a:r>
            <a:r>
              <a:rPr lang="en-US" sz="6000" dirty="0" smtClean="0"/>
              <a:t>ooks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Hooks are a tool that give the audience </a:t>
            </a:r>
          </a:p>
          <a:p>
            <a:pPr marL="0" indent="0" algn="ctr">
              <a:buNone/>
            </a:pPr>
            <a:r>
              <a:rPr lang="en-US" sz="3600" dirty="0" smtClean="0"/>
              <a:t>members a reason to pay attention to you.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967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24" y="288042"/>
            <a:ext cx="10807484" cy="792611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Types of hooks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615" y="942108"/>
            <a:ext cx="11485732" cy="5569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400" dirty="0"/>
              <a:t>Skills improvement</a:t>
            </a:r>
          </a:p>
          <a:p>
            <a:pPr marL="0" indent="0">
              <a:buNone/>
            </a:pPr>
            <a:r>
              <a:rPr lang="en-US" sz="2400" dirty="0"/>
              <a:t>“By learning about </a:t>
            </a:r>
            <a:r>
              <a:rPr lang="en-US" sz="2400" dirty="0" smtClean="0"/>
              <a:t>more about x</a:t>
            </a:r>
            <a:r>
              <a:rPr lang="en-US" sz="2400" dirty="0"/>
              <a:t>, you will be able to accomplish y</a:t>
            </a:r>
            <a:r>
              <a:rPr lang="en-US" sz="2400" dirty="0" smtClean="0"/>
              <a:t>.”</a:t>
            </a:r>
          </a:p>
          <a:p>
            <a:pPr marL="0" indent="0">
              <a:buNone/>
            </a:pPr>
            <a:r>
              <a:rPr lang="en-US" sz="800" dirty="0" smtClean="0"/>
              <a:t> </a:t>
            </a:r>
            <a:endParaRPr lang="en-US" sz="800" dirty="0"/>
          </a:p>
          <a:p>
            <a:pPr marL="0" indent="0">
              <a:buNone/>
            </a:pPr>
            <a:r>
              <a:rPr lang="en-US" sz="2400" dirty="0" smtClean="0"/>
              <a:t>2. Promising value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“By understanding how </a:t>
            </a:r>
            <a:r>
              <a:rPr lang="en-US" sz="2400" i="1" dirty="0" smtClean="0"/>
              <a:t>x</a:t>
            </a:r>
            <a:r>
              <a:rPr lang="en-US" sz="2400" dirty="0" smtClean="0"/>
              <a:t> works you will be able to do </a:t>
            </a:r>
            <a:r>
              <a:rPr lang="en-US" sz="2400" i="1" dirty="0" smtClean="0"/>
              <a:t>y faster and cheaper</a:t>
            </a:r>
            <a:r>
              <a:rPr lang="en-US" sz="2400" dirty="0" smtClean="0"/>
              <a:t>.”</a:t>
            </a:r>
          </a:p>
          <a:p>
            <a:pPr marL="0" indent="0">
              <a:buNone/>
            </a:pPr>
            <a:r>
              <a:rPr lang="en-US" sz="800" dirty="0"/>
              <a:t> </a:t>
            </a: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/>
              <a:t>3. Breakthroughs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“In the past, it took 10 seconds for the gas to be detected but now it takes .001 seconds</a:t>
            </a:r>
            <a:r>
              <a:rPr lang="en-US" sz="2400" dirty="0" smtClean="0"/>
              <a:t>.”</a:t>
            </a:r>
          </a:p>
          <a:p>
            <a:pPr marL="0" indent="0">
              <a:buNone/>
            </a:pPr>
            <a:r>
              <a:rPr lang="en-US" sz="800" dirty="0"/>
              <a:t> </a:t>
            </a:r>
            <a:endParaRPr lang="en-US" sz="800" dirty="0"/>
          </a:p>
          <a:p>
            <a:pPr marL="0" indent="0">
              <a:buNone/>
            </a:pPr>
            <a:r>
              <a:rPr lang="en-US" sz="2400" dirty="0" smtClean="0"/>
              <a:t>4. </a:t>
            </a:r>
            <a:r>
              <a:rPr lang="en-US" sz="2400" dirty="0" smtClean="0"/>
              <a:t>The newest/latest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“We have developed the fastest microchips on the market </a:t>
            </a:r>
            <a:r>
              <a:rPr lang="en-US" sz="2400" dirty="0" smtClean="0"/>
              <a:t>and I’m going to explain how </a:t>
            </a:r>
            <a:r>
              <a:rPr lang="en-US" sz="2400" dirty="0" smtClean="0"/>
              <a:t>we did it</a:t>
            </a:r>
            <a:r>
              <a:rPr lang="en-US" sz="24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60960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5721927" cy="4952492"/>
          </a:xfrm>
        </p:spPr>
        <p:txBody>
          <a:bodyPr>
            <a:normAutofit/>
          </a:bodyPr>
          <a:lstStyle/>
          <a:p>
            <a:r>
              <a:rPr lang="en-US" sz="9600" dirty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237404"/>
            <a:ext cx="9603275" cy="345061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/>
              <a:t>I</a:t>
            </a:r>
            <a:r>
              <a:rPr lang="en-US" sz="6000" dirty="0" smtClean="0"/>
              <a:t>ntroductions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Introductions are an opportunity for you</a:t>
            </a:r>
          </a:p>
          <a:p>
            <a:pPr marL="0" indent="0" algn="ctr">
              <a:buNone/>
            </a:pPr>
            <a:r>
              <a:rPr lang="en-US" sz="3600" dirty="0"/>
              <a:t>t</a:t>
            </a:r>
            <a:r>
              <a:rPr lang="en-US" sz="3600" dirty="0" smtClean="0"/>
              <a:t>o make a strong first impression.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518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24" y="288042"/>
            <a:ext cx="10807484" cy="109741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Four elements of a complete introduction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23" y="1745673"/>
            <a:ext cx="11485732" cy="46689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1.  Introduce yourself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600" dirty="0" smtClean="0"/>
              <a:t>“</a:t>
            </a:r>
            <a:r>
              <a:rPr lang="en-US" sz="2600" smtClean="0"/>
              <a:t>Good afternoon.  </a:t>
            </a:r>
            <a:r>
              <a:rPr lang="en-US" sz="2600" dirty="0" smtClean="0"/>
              <a:t>My name is </a:t>
            </a:r>
            <a:r>
              <a:rPr lang="en-US" sz="2600" dirty="0"/>
              <a:t>T</a:t>
            </a:r>
            <a:r>
              <a:rPr lang="en-US" sz="2600" dirty="0" smtClean="0"/>
              <a:t>im Thompson.”</a:t>
            </a:r>
          </a:p>
          <a:p>
            <a:pPr marL="0" indent="0">
              <a:buNone/>
            </a:pPr>
            <a:r>
              <a:rPr lang="en-US" sz="2800" dirty="0" smtClean="0"/>
              <a:t>2.  Explain your connection to the topic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600" dirty="0" smtClean="0"/>
              <a:t>“I’ve been teaching presentation skills in </a:t>
            </a:r>
            <a:r>
              <a:rPr lang="en-US" sz="2600" dirty="0"/>
              <a:t>K</a:t>
            </a:r>
            <a:r>
              <a:rPr lang="en-US" sz="2600" dirty="0" smtClean="0"/>
              <a:t>orea for more than ten years.”</a:t>
            </a:r>
          </a:p>
          <a:p>
            <a:pPr marL="0" indent="0">
              <a:buNone/>
            </a:pPr>
            <a:r>
              <a:rPr lang="en-US" sz="2800" dirty="0" smtClean="0"/>
              <a:t>3.  Introduce your topic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600" dirty="0" smtClean="0"/>
              <a:t>“Today I’m going to share some tips for giving better presentations.”</a:t>
            </a:r>
          </a:p>
          <a:p>
            <a:pPr marL="0" indent="0">
              <a:buNone/>
            </a:pPr>
            <a:r>
              <a:rPr lang="en-US" sz="2800" dirty="0" smtClean="0"/>
              <a:t>4.  Hook the audience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600" dirty="0" smtClean="0"/>
              <a:t>“This will help </a:t>
            </a:r>
            <a:r>
              <a:rPr lang="en-US" sz="2600" u="sng" dirty="0" smtClean="0"/>
              <a:t>you</a:t>
            </a:r>
            <a:r>
              <a:rPr lang="en-US" sz="2600" dirty="0" smtClean="0"/>
              <a:t> make a positive impression and reach </a:t>
            </a:r>
            <a:r>
              <a:rPr lang="en-US" sz="2600" u="sng" dirty="0" smtClean="0"/>
              <a:t>your</a:t>
            </a:r>
            <a:r>
              <a:rPr lang="en-US" sz="2600" dirty="0" smtClean="0"/>
              <a:t> goals.”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7191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37006"/>
            <a:ext cx="5198604" cy="1049235"/>
          </a:xfrm>
        </p:spPr>
        <p:txBody>
          <a:bodyPr>
            <a:normAutofit fontScale="90000"/>
          </a:bodyPr>
          <a:lstStyle/>
          <a:p>
            <a:r>
              <a:rPr lang="en-US" sz="9600" dirty="0"/>
              <a:t>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2292823"/>
            <a:ext cx="9603275" cy="345061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/>
              <a:t>J</a:t>
            </a:r>
            <a:r>
              <a:rPr lang="en-US" sz="6000" dirty="0" smtClean="0"/>
              <a:t>okes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Jokes may not be appropriate and there </a:t>
            </a:r>
          </a:p>
          <a:p>
            <a:pPr marL="0" indent="0" algn="ctr">
              <a:buNone/>
            </a:pPr>
            <a:r>
              <a:rPr lang="en-US" sz="3600" dirty="0" smtClean="0"/>
              <a:t>might not be time for small talk.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922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5874327" cy="4952492"/>
          </a:xfrm>
        </p:spPr>
        <p:txBody>
          <a:bodyPr>
            <a:normAutofit/>
          </a:bodyPr>
          <a:lstStyle/>
          <a:p>
            <a:r>
              <a:rPr lang="en-US" sz="9600" dirty="0"/>
              <a:t>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223550"/>
            <a:ext cx="9603275" cy="345061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Keep a professional mask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Keep your poker face when you</a:t>
            </a:r>
          </a:p>
          <a:p>
            <a:pPr marL="0" indent="0" algn="ctr">
              <a:buNone/>
            </a:pPr>
            <a:r>
              <a:rPr lang="en-US" sz="3600" dirty="0"/>
              <a:t>g</a:t>
            </a:r>
            <a:r>
              <a:rPr lang="en-US" sz="3600" dirty="0" smtClean="0"/>
              <a:t>et lost or make a mistake.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049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0145" y="0"/>
            <a:ext cx="15954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0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6082145" cy="4952492"/>
          </a:xfrm>
        </p:spPr>
        <p:txBody>
          <a:bodyPr>
            <a:normAutofit/>
          </a:bodyPr>
          <a:lstStyle/>
          <a:p>
            <a:r>
              <a:rPr lang="en-US" sz="9600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209696"/>
            <a:ext cx="9603275" cy="345061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Audience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Your audience is your customer.  </a:t>
            </a:r>
          </a:p>
          <a:p>
            <a:pPr marL="0" indent="0" algn="ctr">
              <a:buNone/>
            </a:pPr>
            <a:r>
              <a:rPr lang="en-US" sz="3600" dirty="0" smtClean="0"/>
              <a:t>Treat them with respect.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059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5846618" cy="495249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L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2" y="2209696"/>
            <a:ext cx="12095018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L</a:t>
            </a:r>
            <a:r>
              <a:rPr lang="en-US" sz="6000" dirty="0" smtClean="0"/>
              <a:t>2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Second languages can lead to communication breakdowns.</a:t>
            </a:r>
          </a:p>
          <a:p>
            <a:pPr marL="0" indent="0" algn="ctr">
              <a:buNone/>
            </a:pPr>
            <a:r>
              <a:rPr lang="en-US" sz="3600" dirty="0" smtClean="0"/>
              <a:t>KISS (keep it short and simple) whenever possible.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893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6109855" cy="4952492"/>
          </a:xfrm>
        </p:spPr>
        <p:txBody>
          <a:bodyPr>
            <a:normAutofit/>
          </a:bodyPr>
          <a:lstStyle/>
          <a:p>
            <a:r>
              <a:rPr lang="en-US" sz="9600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2168132"/>
            <a:ext cx="9603275" cy="345061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Manage your time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 smtClean="0"/>
              <a:t>Going over your time tells people that </a:t>
            </a:r>
          </a:p>
          <a:p>
            <a:pPr marL="0" indent="0" algn="ctr">
              <a:buNone/>
            </a:pPr>
            <a:r>
              <a:rPr lang="en-US" sz="3600" dirty="0"/>
              <a:t>y</a:t>
            </a:r>
            <a:r>
              <a:rPr lang="en-US" sz="3600" dirty="0" smtClean="0"/>
              <a:t>ou do not value their time.</a:t>
            </a:r>
          </a:p>
        </p:txBody>
      </p:sp>
    </p:spTree>
    <p:extLst>
      <p:ext uri="{BB962C8B-B14F-4D97-AF65-F5344CB8AC3E}">
        <p14:creationId xmlns:p14="http://schemas.microsoft.com/office/powerpoint/2010/main" val="294982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6109855" cy="4952492"/>
          </a:xfrm>
        </p:spPr>
        <p:txBody>
          <a:bodyPr>
            <a:normAutofit/>
          </a:bodyPr>
          <a:lstStyle/>
          <a:p>
            <a:r>
              <a:rPr lang="en-US" sz="9600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3" y="2367092"/>
            <a:ext cx="10497565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Networking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 smtClean="0"/>
              <a:t>Don’t just attend conferences for the sessions.</a:t>
            </a:r>
          </a:p>
          <a:p>
            <a:pPr marL="0" indent="0" algn="ctr">
              <a:buNone/>
            </a:pPr>
            <a:r>
              <a:rPr lang="en-US" sz="3600" dirty="0" smtClean="0"/>
              <a:t>Bring lots </a:t>
            </a:r>
            <a:r>
              <a:rPr lang="en-US" sz="3600" smtClean="0"/>
              <a:t>of business cards.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0990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6206836" cy="4952492"/>
          </a:xfrm>
        </p:spPr>
        <p:txBody>
          <a:bodyPr>
            <a:normAutofit/>
          </a:bodyPr>
          <a:lstStyle/>
          <a:p>
            <a:r>
              <a:rPr lang="en-US" sz="9600" dirty="0"/>
              <a:t>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2367092"/>
            <a:ext cx="11804072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Observe other presenters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 smtClean="0"/>
              <a:t>Observe what you like and don’t like from other presentations</a:t>
            </a:r>
          </a:p>
          <a:p>
            <a:pPr marL="0" indent="0" algn="ctr">
              <a:buNone/>
            </a:pPr>
            <a:r>
              <a:rPr lang="en-US" sz="3600" dirty="0"/>
              <a:t>a</a:t>
            </a:r>
            <a:r>
              <a:rPr lang="en-US" sz="3600" dirty="0" smtClean="0"/>
              <a:t>nd incorporate what you learned into yours.</a:t>
            </a:r>
          </a:p>
        </p:txBody>
      </p:sp>
    </p:spTree>
    <p:extLst>
      <p:ext uri="{BB962C8B-B14F-4D97-AF65-F5344CB8AC3E}">
        <p14:creationId xmlns:p14="http://schemas.microsoft.com/office/powerpoint/2010/main" val="332360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5818909" cy="4952492"/>
          </a:xfrm>
        </p:spPr>
        <p:txBody>
          <a:bodyPr>
            <a:normAutofit/>
          </a:bodyPr>
          <a:lstStyle/>
          <a:p>
            <a:r>
              <a:rPr lang="en-US" sz="9600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2367092"/>
            <a:ext cx="11028218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Power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 smtClean="0"/>
              <a:t>Embrace the power.</a:t>
            </a:r>
          </a:p>
          <a:p>
            <a:pPr marL="0" indent="0" algn="ctr">
              <a:buNone/>
            </a:pPr>
            <a:r>
              <a:rPr lang="en-US" sz="3600" dirty="0" smtClean="0"/>
              <a:t>The audience will wait if you need to pause.</a:t>
            </a:r>
          </a:p>
        </p:txBody>
      </p:sp>
    </p:spTree>
    <p:extLst>
      <p:ext uri="{BB962C8B-B14F-4D97-AF65-F5344CB8AC3E}">
        <p14:creationId xmlns:p14="http://schemas.microsoft.com/office/powerpoint/2010/main" val="342770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559678"/>
            <a:ext cx="10764982" cy="56551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/>
              <a:t>Silence in between teachers' remarks is a very important part of a lecture. Silences provide time for consolidation and thought. Their timing requires the skill of an actor. They are useful after rhetorical questions or when a problem has been </a:t>
            </a:r>
            <a:r>
              <a:rPr lang="en-US" sz="3000" dirty="0" smtClean="0"/>
              <a:t>posed and, </a:t>
            </a:r>
            <a:r>
              <a:rPr lang="en-US" sz="3000" dirty="0"/>
              <a:t>provided attention is </a:t>
            </a:r>
            <a:r>
              <a:rPr lang="en-US" sz="3000" dirty="0" smtClean="0"/>
              <a:t>maintained, </a:t>
            </a:r>
            <a:r>
              <a:rPr lang="en-US" sz="3000" dirty="0"/>
              <a:t>they may need to be longer in the </a:t>
            </a:r>
            <a:r>
              <a:rPr lang="en-US" sz="3000" dirty="0" smtClean="0"/>
              <a:t>third quarter of a lecture, where interference is greatest. Interference is probably the chief cause of forgetting in lectures, particularly when the lecture is too fast.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sz="2800" dirty="0" smtClean="0"/>
          </a:p>
          <a:p>
            <a:pPr marL="0" indent="0" algn="r">
              <a:buNone/>
            </a:pPr>
            <a:r>
              <a:rPr lang="en-US" sz="2800" dirty="0" smtClean="0"/>
              <a:t>Donald A. Bligh</a:t>
            </a:r>
          </a:p>
          <a:p>
            <a:pPr marL="0" indent="0" algn="r">
              <a:buNone/>
            </a:pPr>
            <a:r>
              <a:rPr lang="en-US" sz="2800" dirty="0" smtClean="0"/>
              <a:t>What’s the Use of Lectures?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71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5874327" cy="4952492"/>
          </a:xfrm>
        </p:spPr>
        <p:txBody>
          <a:bodyPr>
            <a:normAutofit/>
          </a:bodyPr>
          <a:lstStyle/>
          <a:p>
            <a:r>
              <a:rPr lang="en-US" sz="9600" dirty="0"/>
              <a:t>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3" y="2367092"/>
            <a:ext cx="10497565" cy="3424107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Q&amp;A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 smtClean="0"/>
              <a:t>Q&amp;A can be scary but can also be manageable,</a:t>
            </a:r>
          </a:p>
          <a:p>
            <a:pPr marL="0" indent="0" algn="ctr">
              <a:buNone/>
            </a:pPr>
            <a:r>
              <a:rPr lang="en-US" sz="3600" dirty="0"/>
              <a:t>e</a:t>
            </a:r>
            <a:r>
              <a:rPr lang="en-US" sz="3600" dirty="0" smtClean="0"/>
              <a:t>specially if you learn to anticipate questions.</a:t>
            </a:r>
          </a:p>
        </p:txBody>
      </p:sp>
    </p:spTree>
    <p:extLst>
      <p:ext uri="{BB962C8B-B14F-4D97-AF65-F5344CB8AC3E}">
        <p14:creationId xmlns:p14="http://schemas.microsoft.com/office/powerpoint/2010/main" val="95390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7091"/>
            <a:ext cx="9656618" cy="523507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Delaying Tactics </a:t>
            </a:r>
            <a:r>
              <a:rPr lang="en-US" sz="4400" dirty="0"/>
              <a:t>D</a:t>
            </a:r>
            <a:r>
              <a:rPr lang="en-US" sz="4400" dirty="0" smtClean="0"/>
              <a:t>uring </a:t>
            </a:r>
            <a:r>
              <a:rPr lang="en-US" sz="4400" dirty="0"/>
              <a:t>Q</a:t>
            </a:r>
            <a:r>
              <a:rPr lang="en-US" sz="4400" dirty="0" smtClean="0"/>
              <a:t>&amp;A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1413164"/>
            <a:ext cx="11901053" cy="53478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100" dirty="0" smtClean="0"/>
              <a:t>1.  Ask for clarification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/>
              <a:t>“Let me clarify, are you asking if …?”</a:t>
            </a:r>
          </a:p>
          <a:p>
            <a:pPr marL="0" indent="0">
              <a:buNone/>
            </a:pPr>
            <a:r>
              <a:rPr lang="en-US" sz="3100" dirty="0" smtClean="0"/>
              <a:t>2.  Use an aside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/>
              <a:t>“Great </a:t>
            </a:r>
            <a:r>
              <a:rPr lang="en-US" sz="2600" dirty="0"/>
              <a:t>question.  That’s reminds me</a:t>
            </a:r>
            <a:r>
              <a:rPr lang="en-US" sz="2600" dirty="0" smtClean="0"/>
              <a:t>…”</a:t>
            </a:r>
          </a:p>
          <a:p>
            <a:pPr marL="0" indent="0">
              <a:buNone/>
            </a:pPr>
            <a:r>
              <a:rPr lang="en-US" sz="3100" dirty="0" smtClean="0"/>
              <a:t>3.  Admit what you don’t know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/>
              <a:t>“I don’t have </a:t>
            </a:r>
            <a:r>
              <a:rPr lang="en-US" sz="2600" dirty="0" smtClean="0"/>
              <a:t>that in </a:t>
            </a:r>
            <a:r>
              <a:rPr lang="en-US" sz="2600" dirty="0"/>
              <a:t>front of me but </a:t>
            </a:r>
            <a:r>
              <a:rPr lang="en-US" sz="2600" dirty="0" smtClean="0"/>
              <a:t>I will email </a:t>
            </a:r>
            <a:r>
              <a:rPr lang="en-US" sz="2600" dirty="0"/>
              <a:t>you when I get back to my </a:t>
            </a:r>
            <a:r>
              <a:rPr lang="en-US" sz="2600" dirty="0" smtClean="0"/>
              <a:t>lab.”</a:t>
            </a:r>
          </a:p>
          <a:p>
            <a:pPr marL="0" indent="0">
              <a:buNone/>
            </a:pPr>
            <a:r>
              <a:rPr lang="en-US" sz="3100" dirty="0" smtClean="0"/>
              <a:t>4.  Don’t waste time on questions for only one audience member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/>
              <a:t>“That’s very specific. Could we discuss it afterwards?  Great!                                                                                  	  Now, are there any more general questions?”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9516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5999018" cy="4952492"/>
          </a:xfrm>
        </p:spPr>
        <p:txBody>
          <a:bodyPr>
            <a:normAutofit/>
          </a:bodyPr>
          <a:lstStyle/>
          <a:p>
            <a:r>
              <a:rPr lang="en-US" sz="9600" dirty="0"/>
              <a:t>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3" y="2367092"/>
            <a:ext cx="10497565" cy="3424107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/>
              <a:t>R</a:t>
            </a:r>
            <a:r>
              <a:rPr lang="en-US" sz="6000" dirty="0" smtClean="0"/>
              <a:t>eading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 smtClean="0"/>
              <a:t>Reading your slides on the big screen or from a script</a:t>
            </a:r>
          </a:p>
          <a:p>
            <a:pPr marL="0" indent="0" algn="ctr">
              <a:buNone/>
            </a:pPr>
            <a:r>
              <a:rPr lang="en-US" sz="3600" dirty="0"/>
              <a:t>g</a:t>
            </a:r>
            <a:r>
              <a:rPr lang="en-US" sz="3600" dirty="0" smtClean="0"/>
              <a:t>ives the audience permission to stop listening.</a:t>
            </a:r>
          </a:p>
        </p:txBody>
      </p:sp>
    </p:spTree>
    <p:extLst>
      <p:ext uri="{BB962C8B-B14F-4D97-AF65-F5344CB8AC3E}">
        <p14:creationId xmlns:p14="http://schemas.microsoft.com/office/powerpoint/2010/main" val="114914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5832764" cy="4952492"/>
          </a:xfrm>
        </p:spPr>
        <p:txBody>
          <a:bodyPr>
            <a:normAutofit/>
          </a:bodyPr>
          <a:lstStyle/>
          <a:p>
            <a:r>
              <a:rPr lang="en-US" sz="9600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3" y="2367092"/>
            <a:ext cx="10497565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Smile!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 smtClean="0"/>
              <a:t>Smiling shows confidence and makes the </a:t>
            </a:r>
          </a:p>
          <a:p>
            <a:pPr marL="0" indent="0" algn="ctr">
              <a:buNone/>
            </a:pPr>
            <a:r>
              <a:rPr lang="en-US" sz="3600" dirty="0"/>
              <a:t>a</a:t>
            </a:r>
            <a:r>
              <a:rPr lang="en-US" sz="3600" dirty="0" smtClean="0"/>
              <a:t>udience want to like and support you.</a:t>
            </a:r>
          </a:p>
        </p:txBody>
      </p:sp>
    </p:spTree>
    <p:extLst>
      <p:ext uri="{BB962C8B-B14F-4D97-AF65-F5344CB8AC3E}">
        <p14:creationId xmlns:p14="http://schemas.microsoft.com/office/powerpoint/2010/main" val="250290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24" y="288042"/>
            <a:ext cx="10807484" cy="1097414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Who might attend your presentation?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23" y="1745673"/>
            <a:ext cx="11485732" cy="466898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A department head/lab manager who is recruiting new talent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Representatives from similarly-ranked universities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Representatives from industry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800" dirty="0"/>
              <a:t>Representatives from grant-providing organizations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VCs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Your future collaborator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Your future spouse</a:t>
            </a:r>
          </a:p>
          <a:p>
            <a:pPr marL="514350" indent="-514350"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600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5929745" cy="4952492"/>
          </a:xfrm>
        </p:spPr>
        <p:txBody>
          <a:bodyPr>
            <a:normAutofit/>
          </a:bodyPr>
          <a:lstStyle/>
          <a:p>
            <a:r>
              <a:rPr lang="en-US" sz="9600" dirty="0"/>
              <a:t>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3" y="2367092"/>
            <a:ext cx="10497565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Technical Posters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/>
              <a:t>Don’t start explaining from the top.</a:t>
            </a:r>
          </a:p>
          <a:p>
            <a:pPr marL="0" indent="0" algn="ctr">
              <a:buNone/>
            </a:pPr>
            <a:r>
              <a:rPr lang="en-US" sz="3600" dirty="0"/>
              <a:t>Put the WOW before the HOW.</a:t>
            </a:r>
          </a:p>
        </p:txBody>
      </p:sp>
    </p:spTree>
    <p:extLst>
      <p:ext uri="{BB962C8B-B14F-4D97-AF65-F5344CB8AC3E}">
        <p14:creationId xmlns:p14="http://schemas.microsoft.com/office/powerpoint/2010/main" val="159823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6220691" cy="4952492"/>
          </a:xfrm>
        </p:spPr>
        <p:txBody>
          <a:bodyPr>
            <a:normAutofit/>
          </a:bodyPr>
          <a:lstStyle/>
          <a:p>
            <a:r>
              <a:rPr lang="en-US" sz="9600" dirty="0"/>
              <a:t>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5" y="2367092"/>
            <a:ext cx="11111344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Understand the tech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 smtClean="0"/>
              <a:t>Understand how to use the microphone, remote controls, </a:t>
            </a:r>
          </a:p>
          <a:p>
            <a:pPr marL="0" indent="0" algn="ctr">
              <a:buNone/>
            </a:pPr>
            <a:r>
              <a:rPr lang="en-US" sz="3600" dirty="0"/>
              <a:t>a</a:t>
            </a:r>
            <a:r>
              <a:rPr lang="en-US" sz="3600" dirty="0" smtClean="0"/>
              <a:t>nd projector before your talk begins.</a:t>
            </a:r>
          </a:p>
        </p:txBody>
      </p:sp>
    </p:spTree>
    <p:extLst>
      <p:ext uri="{BB962C8B-B14F-4D97-AF65-F5344CB8AC3E}">
        <p14:creationId xmlns:p14="http://schemas.microsoft.com/office/powerpoint/2010/main" val="156220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5777345" cy="4952492"/>
          </a:xfrm>
        </p:spPr>
        <p:txBody>
          <a:bodyPr>
            <a:normAutofit/>
          </a:bodyPr>
          <a:lstStyle/>
          <a:p>
            <a:r>
              <a:rPr lang="en-US" sz="9600" dirty="0"/>
              <a:t>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2367092"/>
            <a:ext cx="11249891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V</a:t>
            </a:r>
            <a:r>
              <a:rPr lang="en-US" sz="6000" dirty="0" smtClean="0"/>
              <a:t>ideos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 smtClean="0"/>
              <a:t>Videos can be an effective ways to “show instead of tell”</a:t>
            </a:r>
          </a:p>
          <a:p>
            <a:pPr marL="0" indent="0" algn="ctr">
              <a:buNone/>
            </a:pPr>
            <a:r>
              <a:rPr lang="en-US" sz="3600" dirty="0"/>
              <a:t>b</a:t>
            </a:r>
            <a:r>
              <a:rPr lang="en-US" sz="3600" dirty="0" smtClean="0"/>
              <a:t>ut be sure to test that they work in advance.</a:t>
            </a:r>
          </a:p>
        </p:txBody>
      </p:sp>
    </p:spTree>
    <p:extLst>
      <p:ext uri="{BB962C8B-B14F-4D97-AF65-F5344CB8AC3E}">
        <p14:creationId xmlns:p14="http://schemas.microsoft.com/office/powerpoint/2010/main" val="375205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6192982" cy="4952492"/>
          </a:xfrm>
        </p:spPr>
        <p:txBody>
          <a:bodyPr>
            <a:normAutofit/>
          </a:bodyPr>
          <a:lstStyle/>
          <a:p>
            <a:r>
              <a:rPr lang="en-US" sz="9600" dirty="0"/>
              <a:t>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3" y="2367092"/>
            <a:ext cx="10497565" cy="3424107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Watch the audience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 smtClean="0"/>
              <a:t>Their facial expressions and body language </a:t>
            </a:r>
          </a:p>
          <a:p>
            <a:pPr marL="0" indent="0" algn="ctr">
              <a:buNone/>
            </a:pPr>
            <a:r>
              <a:rPr lang="en-US" sz="3600" dirty="0"/>
              <a:t>w</a:t>
            </a:r>
            <a:r>
              <a:rPr lang="en-US" sz="3600" dirty="0" smtClean="0"/>
              <a:t>ill let you know how you are doing.</a:t>
            </a:r>
          </a:p>
        </p:txBody>
      </p:sp>
    </p:spTree>
    <p:extLst>
      <p:ext uri="{BB962C8B-B14F-4D97-AF65-F5344CB8AC3E}">
        <p14:creationId xmlns:p14="http://schemas.microsoft.com/office/powerpoint/2010/main" val="28628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87190"/>
            <a:ext cx="12192000" cy="8092814"/>
          </a:xfrm>
        </p:spPr>
      </p:pic>
    </p:spTree>
    <p:extLst>
      <p:ext uri="{BB962C8B-B14F-4D97-AF65-F5344CB8AC3E}">
        <p14:creationId xmlns:p14="http://schemas.microsoft.com/office/powerpoint/2010/main" val="119904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5791200" cy="4952492"/>
          </a:xfrm>
        </p:spPr>
        <p:txBody>
          <a:bodyPr>
            <a:normAutofit/>
          </a:bodyPr>
          <a:lstStyle/>
          <a:p>
            <a:r>
              <a:rPr lang="en-US" sz="9600" dirty="0"/>
              <a:t>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7092"/>
            <a:ext cx="12081163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500" dirty="0" smtClean="0"/>
              <a:t>Don’t slip slides.  </a:t>
            </a:r>
            <a:endParaRPr lang="en-US" sz="65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Summarize </a:t>
            </a:r>
            <a:r>
              <a:rPr lang="en-US" sz="3600" dirty="0" smtClean="0"/>
              <a:t>the key point of each slide </a:t>
            </a:r>
          </a:p>
          <a:p>
            <a:pPr marL="0" indent="0" algn="ctr">
              <a:buNone/>
            </a:pPr>
            <a:r>
              <a:rPr lang="en-US" sz="3600" dirty="0" smtClean="0"/>
              <a:t>if you need to finish faster.</a:t>
            </a:r>
          </a:p>
        </p:txBody>
      </p:sp>
    </p:spTree>
    <p:extLst>
      <p:ext uri="{BB962C8B-B14F-4D97-AF65-F5344CB8AC3E}">
        <p14:creationId xmlns:p14="http://schemas.microsoft.com/office/powerpoint/2010/main" val="24477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5902036" cy="4952492"/>
          </a:xfrm>
        </p:spPr>
        <p:txBody>
          <a:bodyPr>
            <a:normAutofit/>
          </a:bodyPr>
          <a:lstStyle/>
          <a:p>
            <a:r>
              <a:rPr lang="en-US" sz="9600" dirty="0"/>
              <a:t>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2367092"/>
            <a:ext cx="10875817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Your nervous energy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 smtClean="0"/>
              <a:t>Turn the adrenaline into enthusiasm and a high energy </a:t>
            </a:r>
          </a:p>
          <a:p>
            <a:pPr marL="0" indent="0" algn="ctr">
              <a:buNone/>
            </a:pPr>
            <a:r>
              <a:rPr lang="en-US" sz="3600" dirty="0" smtClean="0"/>
              <a:t>level instead of letting it hold you back.</a:t>
            </a:r>
          </a:p>
        </p:txBody>
      </p:sp>
    </p:spTree>
    <p:extLst>
      <p:ext uri="{BB962C8B-B14F-4D97-AF65-F5344CB8AC3E}">
        <p14:creationId xmlns:p14="http://schemas.microsoft.com/office/powerpoint/2010/main" val="317712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5902036" cy="4952492"/>
          </a:xfrm>
        </p:spPr>
        <p:txBody>
          <a:bodyPr>
            <a:normAutofit/>
          </a:bodyPr>
          <a:lstStyle/>
          <a:p>
            <a:r>
              <a:rPr lang="en-US" sz="9600" dirty="0"/>
              <a:t>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3" y="2367092"/>
            <a:ext cx="10497565" cy="3424107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ZZZ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 smtClean="0"/>
              <a:t>This is what your audience will be doing </a:t>
            </a:r>
          </a:p>
          <a:p>
            <a:pPr marL="0" indent="0" algn="ctr">
              <a:buNone/>
            </a:pPr>
            <a:r>
              <a:rPr lang="en-US" sz="3600" dirty="0"/>
              <a:t>i</a:t>
            </a:r>
            <a:r>
              <a:rPr lang="en-US" sz="3600" dirty="0" smtClean="0"/>
              <a:t>f you don’t follow these presentation tips.</a:t>
            </a:r>
          </a:p>
        </p:txBody>
      </p:sp>
    </p:spTree>
    <p:extLst>
      <p:ext uri="{BB962C8B-B14F-4D97-AF65-F5344CB8AC3E}">
        <p14:creationId xmlns:p14="http://schemas.microsoft.com/office/powerpoint/2010/main" val="113169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483" y="277090"/>
            <a:ext cx="10497565" cy="57219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6500" dirty="0" smtClean="0"/>
              <a:t>Now you know</a:t>
            </a:r>
          </a:p>
          <a:p>
            <a:pPr marL="0" indent="0" algn="ctr">
              <a:buNone/>
            </a:pPr>
            <a:r>
              <a:rPr lang="en-US" sz="6500" dirty="0" smtClean="0"/>
              <a:t>Presenting A to Z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3600" dirty="0" smtClean="0"/>
              <a:t>Applying </a:t>
            </a:r>
            <a:r>
              <a:rPr lang="en-US" sz="3600" dirty="0" smtClean="0"/>
              <a:t>these tips </a:t>
            </a:r>
            <a:r>
              <a:rPr lang="en-US" sz="3600" dirty="0" smtClean="0"/>
              <a:t>will help your next presentation </a:t>
            </a:r>
          </a:p>
          <a:p>
            <a:pPr marL="0" indent="0" algn="ctr">
              <a:buNone/>
            </a:pPr>
            <a:r>
              <a:rPr lang="en-US" sz="3600" dirty="0" smtClean="0"/>
              <a:t>have more successful outcomes.</a:t>
            </a:r>
          </a:p>
        </p:txBody>
      </p:sp>
    </p:spTree>
    <p:extLst>
      <p:ext uri="{BB962C8B-B14F-4D97-AF65-F5344CB8AC3E}">
        <p14:creationId xmlns:p14="http://schemas.microsoft.com/office/powerpoint/2010/main" val="96320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919" y="1177635"/>
            <a:ext cx="10497565" cy="4627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6000" dirty="0" smtClean="0"/>
              <a:t>Need more tips?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4800" dirty="0" smtClean="0"/>
              <a:t>Visit my blog</a:t>
            </a:r>
          </a:p>
          <a:p>
            <a:pPr marL="0" indent="0" algn="ctr">
              <a:buNone/>
            </a:pPr>
            <a:r>
              <a:rPr lang="en-US" sz="4800" dirty="0" smtClean="0">
                <a:hlinkClick r:id="rId3"/>
              </a:rPr>
              <a:t>timthompsonelt.com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25180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6026727" cy="4952492"/>
          </a:xfrm>
        </p:spPr>
        <p:txBody>
          <a:bodyPr>
            <a:normAutofit/>
          </a:bodyPr>
          <a:lstStyle/>
          <a:p>
            <a:r>
              <a:rPr lang="en-US" sz="9600" dirty="0"/>
              <a:t>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195841"/>
            <a:ext cx="9603275" cy="345061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Busy slides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Busy slides make it hard for the audience to listen </a:t>
            </a:r>
          </a:p>
          <a:p>
            <a:pPr marL="0" indent="0" algn="ctr">
              <a:buNone/>
            </a:pPr>
            <a:r>
              <a:rPr lang="en-US" sz="3600" dirty="0" smtClean="0"/>
              <a:t>to you while they are reading all your content.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049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301" y="0"/>
            <a:ext cx="8879880" cy="6858000"/>
          </a:xfrm>
        </p:spPr>
      </p:pic>
    </p:spTree>
    <p:extLst>
      <p:ext uri="{BB962C8B-B14F-4D97-AF65-F5344CB8AC3E}">
        <p14:creationId xmlns:p14="http://schemas.microsoft.com/office/powerpoint/2010/main" val="306693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5818909" cy="4952492"/>
          </a:xfrm>
        </p:spPr>
        <p:txBody>
          <a:bodyPr>
            <a:normAutofit/>
          </a:bodyPr>
          <a:lstStyle/>
          <a:p>
            <a:r>
              <a:rPr lang="en-US" sz="9600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673" y="2362095"/>
            <a:ext cx="10446327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Calm down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The audience wants you to succeed.</a:t>
            </a:r>
          </a:p>
          <a:p>
            <a:pPr marL="0" indent="0" algn="ctr">
              <a:buNone/>
            </a:pPr>
            <a:r>
              <a:rPr lang="en-US" sz="3600" dirty="0" smtClean="0"/>
              <a:t>Find some friendly faces and talk to them.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041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6082145" cy="4952492"/>
          </a:xfrm>
        </p:spPr>
        <p:txBody>
          <a:bodyPr>
            <a:normAutofit/>
          </a:bodyPr>
          <a:lstStyle/>
          <a:p>
            <a:r>
              <a:rPr lang="en-US" sz="9600" dirty="0"/>
              <a:t>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237405"/>
            <a:ext cx="960327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D</a:t>
            </a:r>
            <a:r>
              <a:rPr lang="en-US" sz="6000" dirty="0" smtClean="0"/>
              <a:t>elivery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Delivery errors distract the audience </a:t>
            </a:r>
          </a:p>
          <a:p>
            <a:pPr marL="0" indent="0" algn="ctr">
              <a:buNone/>
            </a:pPr>
            <a:r>
              <a:rPr lang="en-US" sz="3600" dirty="0" smtClean="0"/>
              <a:t>from focusing on your content.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004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24" y="288042"/>
            <a:ext cx="10807484" cy="1097414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Aspects of delivery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23" y="1745673"/>
            <a:ext cx="11485732" cy="466898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Eye contact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Eye rotation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Speaking volume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800" dirty="0" smtClean="0"/>
              <a:t>Speaking speed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Vocabulary choices/idiomatic language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Body language</a:t>
            </a:r>
          </a:p>
          <a:p>
            <a:pPr marL="514350" indent="-514350">
              <a:buAutoNum type="arabicPeriod"/>
            </a:pPr>
            <a:r>
              <a:rPr lang="en-US" sz="2800" smtClean="0"/>
              <a:t>Facial expressions</a:t>
            </a:r>
            <a:endParaRPr lang="en-US" sz="2800" dirty="0" smtClean="0"/>
          </a:p>
          <a:p>
            <a:pPr marL="514350" indent="-514350"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7679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5888182" cy="4952492"/>
          </a:xfrm>
        </p:spPr>
        <p:txBody>
          <a:bodyPr>
            <a:normAutofit/>
          </a:bodyPr>
          <a:lstStyle/>
          <a:p>
            <a:r>
              <a:rPr lang="en-US" sz="9600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75950"/>
            <a:ext cx="9835654" cy="345061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/>
              <a:t>E</a:t>
            </a:r>
            <a:r>
              <a:rPr lang="en-US" sz="6000" dirty="0" smtClean="0"/>
              <a:t>dit your slides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err="1" smtClean="0"/>
              <a:t>Errosr</a:t>
            </a:r>
            <a:r>
              <a:rPr lang="en-US" sz="3600" dirty="0" smtClean="0"/>
              <a:t> on your slides can damage you’re credibility.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832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07151B"/>
      </a:dk2>
      <a:lt2>
        <a:srgbClr val="F2F3F3"/>
      </a:lt2>
      <a:accent1>
        <a:srgbClr val="1C546B"/>
      </a:accent1>
      <a:accent2>
        <a:srgbClr val="606968"/>
      </a:accent2>
      <a:accent3>
        <a:srgbClr val="8D8D35"/>
      </a:accent3>
      <a:accent4>
        <a:srgbClr val="D9A142"/>
      </a:accent4>
      <a:accent5>
        <a:srgbClr val="C47023"/>
      </a:accent5>
      <a:accent6>
        <a:srgbClr val="754D64"/>
      </a:accent6>
      <a:hlink>
        <a:srgbClr val="417E93"/>
      </a:hlink>
      <a:folHlink>
        <a:srgbClr val="A76D89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12434FFF-CE4A-40FC-99FF-CA1400F2E6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225</TotalTime>
  <Words>832</Words>
  <Application>Microsoft Office PowerPoint</Application>
  <PresentationFormat>Widescreen</PresentationFormat>
  <Paragraphs>215</Paragraphs>
  <Slides>39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Century Schoolbook</vt:lpstr>
      <vt:lpstr>Corbel</vt:lpstr>
      <vt:lpstr>Headlines</vt:lpstr>
      <vt:lpstr>Successful Presentations  a-z</vt:lpstr>
      <vt:lpstr>A</vt:lpstr>
      <vt:lpstr>Who might attend your presentation?</vt:lpstr>
      <vt:lpstr>B</vt:lpstr>
      <vt:lpstr>PowerPoint Presentation</vt:lpstr>
      <vt:lpstr>C</vt:lpstr>
      <vt:lpstr>D</vt:lpstr>
      <vt:lpstr>Aspects of delivery</vt:lpstr>
      <vt:lpstr>E</vt:lpstr>
      <vt:lpstr>E</vt:lpstr>
      <vt:lpstr>F</vt:lpstr>
      <vt:lpstr>G</vt:lpstr>
      <vt:lpstr>H</vt:lpstr>
      <vt:lpstr>Types of hooks</vt:lpstr>
      <vt:lpstr>I</vt:lpstr>
      <vt:lpstr>Four elements of a complete introduction</vt:lpstr>
      <vt:lpstr>J</vt:lpstr>
      <vt:lpstr>K</vt:lpstr>
      <vt:lpstr>PowerPoint Presentation</vt:lpstr>
      <vt:lpstr>L</vt:lpstr>
      <vt:lpstr>M</vt:lpstr>
      <vt:lpstr>N</vt:lpstr>
      <vt:lpstr>O</vt:lpstr>
      <vt:lpstr>P</vt:lpstr>
      <vt:lpstr>PowerPoint Presentation</vt:lpstr>
      <vt:lpstr>Q</vt:lpstr>
      <vt:lpstr>Delaying Tactics During Q&amp;A</vt:lpstr>
      <vt:lpstr>R</vt:lpstr>
      <vt:lpstr>S</vt:lpstr>
      <vt:lpstr>T</vt:lpstr>
      <vt:lpstr>U</vt:lpstr>
      <vt:lpstr>V</vt:lpstr>
      <vt:lpstr>W</vt:lpstr>
      <vt:lpstr>PowerPoint Presentation</vt:lpstr>
      <vt:lpstr>X</vt:lpstr>
      <vt:lpstr>Y</vt:lpstr>
      <vt:lpstr>Z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tips  a-z</dc:title>
  <dc:creator>Tim Thompson</dc:creator>
  <cp:lastModifiedBy>Tim Thompson</cp:lastModifiedBy>
  <cp:revision>53</cp:revision>
  <dcterms:created xsi:type="dcterms:W3CDTF">2016-03-09T12:43:44Z</dcterms:created>
  <dcterms:modified xsi:type="dcterms:W3CDTF">2018-09-07T03:55:01Z</dcterms:modified>
</cp:coreProperties>
</file>