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702" r:id="rId2"/>
    <p:sldMasterId id="2147483720" r:id="rId3"/>
  </p:sldMasterIdLst>
  <p:notesMasterIdLst>
    <p:notesMasterId r:id="rId57"/>
  </p:notesMasterIdLst>
  <p:handoutMasterIdLst>
    <p:handoutMasterId r:id="rId58"/>
  </p:handoutMasterIdLst>
  <p:sldIdLst>
    <p:sldId id="322" r:id="rId4"/>
    <p:sldId id="387" r:id="rId5"/>
    <p:sldId id="375" r:id="rId6"/>
    <p:sldId id="376" r:id="rId7"/>
    <p:sldId id="337" r:id="rId8"/>
    <p:sldId id="338" r:id="rId9"/>
    <p:sldId id="324" r:id="rId10"/>
    <p:sldId id="339" r:id="rId11"/>
    <p:sldId id="326" r:id="rId12"/>
    <p:sldId id="327" r:id="rId13"/>
    <p:sldId id="329" r:id="rId14"/>
    <p:sldId id="330" r:id="rId15"/>
    <p:sldId id="331" r:id="rId16"/>
    <p:sldId id="332" r:id="rId17"/>
    <p:sldId id="333" r:id="rId18"/>
    <p:sldId id="334" r:id="rId19"/>
    <p:sldId id="335" r:id="rId20"/>
    <p:sldId id="328" r:id="rId21"/>
    <p:sldId id="362" r:id="rId22"/>
    <p:sldId id="389" r:id="rId23"/>
    <p:sldId id="336" r:id="rId24"/>
    <p:sldId id="340" r:id="rId25"/>
    <p:sldId id="347" r:id="rId26"/>
    <p:sldId id="377" r:id="rId27"/>
    <p:sldId id="371" r:id="rId28"/>
    <p:sldId id="370" r:id="rId29"/>
    <p:sldId id="372" r:id="rId30"/>
    <p:sldId id="373" r:id="rId31"/>
    <p:sldId id="374" r:id="rId32"/>
    <p:sldId id="348" r:id="rId33"/>
    <p:sldId id="378" r:id="rId34"/>
    <p:sldId id="381" r:id="rId35"/>
    <p:sldId id="382" r:id="rId36"/>
    <p:sldId id="383" r:id="rId37"/>
    <p:sldId id="350" r:id="rId38"/>
    <p:sldId id="351" r:id="rId39"/>
    <p:sldId id="352" r:id="rId40"/>
    <p:sldId id="365" r:id="rId41"/>
    <p:sldId id="385" r:id="rId42"/>
    <p:sldId id="353" r:id="rId43"/>
    <p:sldId id="354" r:id="rId44"/>
    <p:sldId id="386" r:id="rId45"/>
    <p:sldId id="379" r:id="rId46"/>
    <p:sldId id="342" r:id="rId47"/>
    <p:sldId id="343" r:id="rId48"/>
    <p:sldId id="344" r:id="rId49"/>
    <p:sldId id="345" r:id="rId50"/>
    <p:sldId id="346" r:id="rId51"/>
    <p:sldId id="380" r:id="rId52"/>
    <p:sldId id="356" r:id="rId53"/>
    <p:sldId id="355" r:id="rId54"/>
    <p:sldId id="388" r:id="rId55"/>
    <p:sldId id="361" r:id="rId56"/>
  </p:sldIdLst>
  <p:sldSz cx="12188825"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81" autoAdjust="0"/>
  </p:normalViewPr>
  <p:slideViewPr>
    <p:cSldViewPr showGuides="1">
      <p:cViewPr varScale="1">
        <p:scale>
          <a:sx n="69" d="100"/>
          <a:sy n="69" d="100"/>
        </p:scale>
        <p:origin x="738" y="66"/>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3/13/2018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3/13/2018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6229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title doesn’t attract people to read</a:t>
            </a:r>
            <a:r>
              <a:rPr lang="en-US" baseline="0" dirty="0" smtClean="0"/>
              <a:t> the abstract, then they probably won’t read the paper.  Then no citation and no impact for you.</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240512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title doesn’t attract people to read</a:t>
            </a:r>
            <a:r>
              <a:rPr lang="en-US" baseline="0" dirty="0" smtClean="0"/>
              <a:t> the abstract, then they probably won’t read the paper.  Then no citation and no impact for you.</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298650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verb tense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44</a:t>
            </a:fld>
            <a:endParaRPr lang="en-US"/>
          </a:p>
        </p:txBody>
      </p:sp>
    </p:spTree>
    <p:extLst>
      <p:ext uri="{BB962C8B-B14F-4D97-AF65-F5344CB8AC3E}">
        <p14:creationId xmlns:p14="http://schemas.microsoft.com/office/powerpoint/2010/main" val="386913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69383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28165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752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46897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333585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52482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178536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Before they even go to the editor-in-chief, articles are checked for technical elements.</a:t>
            </a:r>
          </a:p>
          <a:p>
            <a:pPr fontAlgn="base"/>
            <a:r>
              <a:rPr lang="en-US" sz="1200" b="0" i="0" kern="1200" dirty="0" smtClean="0">
                <a:solidFill>
                  <a:schemeClr val="tx1"/>
                </a:solidFill>
                <a:effectLst/>
                <a:latin typeface="+mn-lt"/>
                <a:ea typeface="+mn-ea"/>
                <a:cs typeface="+mn-cs"/>
              </a:rPr>
              <a:t>Peter Thrower, PhD, is Editor-in-Chief of Carbon, the international journal of the American Carbon Society, and Professor Emeritus of Material Sciences and Engineering at Penn State University.</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1332317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endParaRPr lang="en-US"/>
          </a:p>
        </p:txBody>
      </p:sp>
      <p:sp>
        <p:nvSpPr>
          <p:cNvPr id="5" name="Footer Placeholder 4"/>
          <p:cNvSpPr>
            <a:spLocks noGrp="1"/>
          </p:cNvSpPr>
          <p:nvPr>
            <p:ph type="ftr" sz="quarter" idx="11"/>
          </p:nvPr>
        </p:nvSpPr>
        <p:spPr>
          <a:xfrm>
            <a:off x="1371243" y="4323846"/>
            <a:ext cx="6399133" cy="365125"/>
          </a:xfrm>
        </p:spPr>
        <p:txBody>
          <a:bodyPr/>
          <a:lstStyle/>
          <a:p>
            <a:endParaRPr lang="en-US"/>
          </a:p>
        </p:txBody>
      </p:sp>
      <p:sp>
        <p:nvSpPr>
          <p:cNvPr id="6" name="Slide Number Placeholder 5"/>
          <p:cNvSpPr>
            <a:spLocks noGrp="1"/>
          </p:cNvSpPr>
          <p:nvPr>
            <p:ph type="sldNum" sz="quarter" idx="12"/>
          </p:nvPr>
        </p:nvSpPr>
        <p:spPr>
          <a:xfrm>
            <a:off x="8075096" y="1430867"/>
            <a:ext cx="2742486" cy="365125"/>
          </a:xfrm>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0199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353357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6316401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4992326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7278418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59780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0784012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6331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07975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ctrTitle"/>
          </p:nvPr>
        </p:nvSpPr>
        <p:spPr>
          <a:xfrm>
            <a:off x="3961367" y="1964267"/>
            <a:ext cx="7195852" cy="2421464"/>
          </a:xfrm>
        </p:spPr>
        <p:txBody>
          <a:bodyPr anchor="b">
            <a:normAutofit/>
          </a:bodyPr>
          <a:lstStyle>
            <a:lvl1pPr algn="r">
              <a:defRPr sz="4799">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1367" y="4385733"/>
            <a:ext cx="7195852" cy="1405467"/>
          </a:xfrm>
        </p:spPr>
        <p:txBody>
          <a:bodyPr anchor="t">
            <a:normAutofit/>
          </a:bodyPr>
          <a:lstStyle>
            <a:lvl1pPr marL="0" indent="0" algn="r">
              <a:buNone/>
              <a:defRPr sz="1799" cap="all">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0232" y="5870576"/>
            <a:ext cx="1599783" cy="377825"/>
          </a:xfrm>
        </p:spPr>
        <p:txBody>
          <a:bodyPr/>
          <a:lstStyle/>
          <a:p>
            <a:endParaRPr lang="en-US"/>
          </a:p>
        </p:txBody>
      </p:sp>
      <p:sp>
        <p:nvSpPr>
          <p:cNvPr id="5" name="Footer Placeholder 4"/>
          <p:cNvSpPr>
            <a:spLocks noGrp="1"/>
          </p:cNvSpPr>
          <p:nvPr>
            <p:ph type="ftr" sz="quarter" idx="11"/>
          </p:nvPr>
        </p:nvSpPr>
        <p:spPr>
          <a:xfrm>
            <a:off x="3961367" y="5870576"/>
            <a:ext cx="4892684" cy="377825"/>
          </a:xfrm>
        </p:spPr>
        <p:txBody>
          <a:bodyPr/>
          <a:lstStyle/>
          <a:p>
            <a:endParaRPr lang="en-US"/>
          </a:p>
        </p:txBody>
      </p:sp>
      <p:sp>
        <p:nvSpPr>
          <p:cNvPr id="6" name="Slide Number Placeholder 5"/>
          <p:cNvSpPr>
            <a:spLocks noGrp="1"/>
          </p:cNvSpPr>
          <p:nvPr>
            <p:ph type="sldNum" sz="quarter" idx="12"/>
          </p:nvPr>
        </p:nvSpPr>
        <p:spPr>
          <a:xfrm>
            <a:off x="10606196" y="5870576"/>
            <a:ext cx="551023" cy="377825"/>
          </a:xfrm>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189402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5537536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0909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3308581"/>
            <a:ext cx="10128789" cy="1468800"/>
          </a:xfrm>
        </p:spPr>
        <p:txBody>
          <a:bodyPr anchor="b"/>
          <a:lstStyle>
            <a:lvl1pPr algn="l">
              <a:defRPr sz="3999"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620" y="4777381"/>
            <a:ext cx="10128790" cy="860400"/>
          </a:xfrm>
        </p:spPr>
        <p:txBody>
          <a:bodyPr anchor="t">
            <a:normAutofit/>
          </a:bodyPr>
          <a:lstStyle>
            <a:lvl1pPr marL="0" indent="0" algn="l">
              <a:buNone/>
              <a:defRPr sz="1999" cap="all">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15214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3" y="2142067"/>
            <a:ext cx="4994033"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0379" y="2142068"/>
            <a:ext cx="4994031"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416206866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416" y="2218267"/>
            <a:ext cx="4707828"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623" y="2870201"/>
            <a:ext cx="499562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4416" y="2226734"/>
            <a:ext cx="4721583"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1967" y="2870201"/>
            <a:ext cx="499403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10964932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942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7873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2074333"/>
            <a:ext cx="3679926" cy="1371600"/>
          </a:xfrm>
        </p:spPr>
        <p:txBody>
          <a:bodyPr anchor="b">
            <a:normAutofit/>
          </a:bodyPr>
          <a:lstStyle>
            <a:lvl1pPr algn="l">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4646991" y="609601"/>
            <a:ext cx="6167419"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445933"/>
            <a:ext cx="3679926" cy="1828800"/>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54332167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1600200"/>
            <a:ext cx="6163048" cy="1371600"/>
          </a:xfrm>
        </p:spPr>
        <p:txBody>
          <a:bodyPr anchor="b">
            <a:normAutofit/>
          </a:bodyPr>
          <a:lstStyle>
            <a:lvl1pPr algn="l">
              <a:defRPr sz="2799"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4290" y="914400"/>
            <a:ext cx="328012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622" y="2971800"/>
            <a:ext cx="6163048" cy="1828800"/>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4577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4732865"/>
            <a:ext cx="10128789"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243" y="932112"/>
            <a:ext cx="8757546"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622" y="5299603"/>
            <a:ext cx="10128789" cy="49371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76126813"/>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3124199"/>
          </a:xfrm>
        </p:spPr>
        <p:txBody>
          <a:bodyPr anchor="ctr">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621" y="4343400"/>
            <a:ext cx="10128790"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36213939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5" name="TextBox 14"/>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1" name="TextBox 10"/>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589" y="3352800"/>
            <a:ext cx="9336752"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87287" y="4343400"/>
            <a:ext cx="10149723"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42300507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9296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4" y="3308581"/>
            <a:ext cx="10128787" cy="1468800"/>
          </a:xfrm>
        </p:spPr>
        <p:txBody>
          <a:bodyPr anchor="b">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622" y="4777381"/>
            <a:ext cx="10128788"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69089686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3" name="TextBox 12"/>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4" name="TextBox 13"/>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6"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621" y="3886200"/>
            <a:ext cx="10132797" cy="889000"/>
          </a:xfrm>
        </p:spPr>
        <p:txBody>
          <a:bodyPr vert="horz" lIns="91440" tIns="45720" rIns="91440" bIns="45720" rtlCol="0" anchor="b">
            <a:normAutofit/>
          </a:bodyPr>
          <a:lstStyle>
            <a:lvl1pPr>
              <a:buNone/>
              <a:defRPr lang="en-US" sz="2399"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620" y="4775200"/>
            <a:ext cx="10132797" cy="10160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20893967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622" y="3505200"/>
            <a:ext cx="10128790"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621" y="4343400"/>
            <a:ext cx="10128790"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96738052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8" name="Title 1"/>
          <p:cNvSpPr>
            <a:spLocks noGrp="1"/>
          </p:cNvSpPr>
          <p:nvPr>
            <p:ph type="title"/>
          </p:nvPr>
        </p:nvSpPr>
        <p:spPr>
          <a:xfrm>
            <a:off x="685623" y="609601"/>
            <a:ext cx="10128787"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0197031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Vertical Title 1"/>
          <p:cNvSpPr>
            <a:spLocks noGrp="1"/>
          </p:cNvSpPr>
          <p:nvPr>
            <p:ph type="title" orient="vert"/>
          </p:nvPr>
        </p:nvSpPr>
        <p:spPr>
          <a:xfrm>
            <a:off x="8656420" y="609600"/>
            <a:ext cx="2157990"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609600"/>
            <a:ext cx="783007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3175671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5574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2653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8291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4581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6136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smtClean="0"/>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6048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65818616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623" y="609601"/>
            <a:ext cx="10128787"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3" y="2142068"/>
            <a:ext cx="10128787"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7423" y="5870576"/>
            <a:ext cx="159978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685622" y="5870576"/>
            <a:ext cx="782562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3387" y="5870576"/>
            <a:ext cx="55102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36339055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ts val="0"/>
        </a:spcBef>
        <a:spcAft>
          <a:spcPts val="1000"/>
        </a:spcAft>
        <a:buClr>
          <a:schemeClr val="tx1"/>
        </a:buClr>
        <a:buSzPct val="100000"/>
        <a:buFont typeface="Arial"/>
        <a:buChar char="•"/>
        <a:defRPr sz="1799" kern="1200" cap="none">
          <a:solidFill>
            <a:schemeClr val="tx1"/>
          </a:solidFill>
          <a:effectLst/>
          <a:latin typeface="+mn-lt"/>
          <a:ea typeface="+mn-ea"/>
          <a:cs typeface="+mn-cs"/>
        </a:defRPr>
      </a:lvl1pPr>
      <a:lvl2pPr marL="742727" indent="-285664" algn="l" defTabSz="457063"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99790" indent="-285664" algn="l" defTabSz="457063"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2587"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999650"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3846"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0908"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7971"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5034"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mag.org/careers/2008/08/if-first-you-dont-succeed-cool-revise-and-submit-again" TargetMode="External"/><Relationship Id="rId2" Type="http://schemas.openxmlformats.org/officeDocument/2006/relationships/hyperlink" Target="https://www.aje.com/en/author-resources/articles/your-paper-was-rejected-what-nex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www.ncbi.nlm.nih.gov/pmc/articles/PMC355829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bibme.org/" TargetMode="External"/><Relationship Id="rId2" Type="http://schemas.openxmlformats.org/officeDocument/2006/relationships/hyperlink" Target="http://www.citationmachine.net/" TargetMode="External"/><Relationship Id="rId1" Type="http://schemas.openxmlformats.org/officeDocument/2006/relationships/slideLayout" Target="../slideLayouts/slideLayout2.xml"/><Relationship Id="rId6" Type="http://schemas.openxmlformats.org/officeDocument/2006/relationships/hyperlink" Target="https://www.workscited4u.com/" TargetMode="External"/><Relationship Id="rId5" Type="http://schemas.openxmlformats.org/officeDocument/2006/relationships/hyperlink" Target="http://www.ottobib.com/" TargetMode="External"/><Relationship Id="rId4" Type="http://schemas.openxmlformats.org/officeDocument/2006/relationships/hyperlink" Target="http://www.easybib.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bibme.org/" TargetMode="External"/><Relationship Id="rId2" Type="http://schemas.openxmlformats.org/officeDocument/2006/relationships/hyperlink" Target="http://www.citationmachine.net/" TargetMode="External"/><Relationship Id="rId1" Type="http://schemas.openxmlformats.org/officeDocument/2006/relationships/slideLayout" Target="../slideLayouts/slideLayout35.xml"/><Relationship Id="rId6" Type="http://schemas.openxmlformats.org/officeDocument/2006/relationships/hyperlink" Target="https://www.workscited4u.com/" TargetMode="External"/><Relationship Id="rId5" Type="http://schemas.openxmlformats.org/officeDocument/2006/relationships/hyperlink" Target="http://www.ottobib.com/" TargetMode="External"/><Relationship Id="rId4" Type="http://schemas.openxmlformats.org/officeDocument/2006/relationships/hyperlink" Target="http://www.easybib.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elsevier.com/journals/journal-of-nuclear-materials/0022-3115/guide-for-author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sciencedirect.com/science/article/pii/S0022311515001592#b0030" TargetMode="External"/><Relationship Id="rId3" Type="http://schemas.openxmlformats.org/officeDocument/2006/relationships/hyperlink" Target="http://www.sciencedirect.com/science/article/pii/S0022311515001592#b0005" TargetMode="External"/><Relationship Id="rId7" Type="http://schemas.openxmlformats.org/officeDocument/2006/relationships/hyperlink" Target="http://www.sciencedirect.com/science/article/pii/S0022311515001592#b0025" TargetMode="External"/><Relationship Id="rId12" Type="http://schemas.openxmlformats.org/officeDocument/2006/relationships/hyperlink" Target="http://www.sciencedirect.com/science/article/pii/S0022311515001592#b00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sciencedirect.com/science/article/pii/S0022311515001592#b0020" TargetMode="External"/><Relationship Id="rId11" Type="http://schemas.openxmlformats.org/officeDocument/2006/relationships/hyperlink" Target="http://www.sciencedirect.com/science/article/pii/S0022311515001592#b0045" TargetMode="External"/><Relationship Id="rId5" Type="http://schemas.openxmlformats.org/officeDocument/2006/relationships/hyperlink" Target="http://www.sciencedirect.com/science/article/pii/S0022311515001592#b0015" TargetMode="External"/><Relationship Id="rId10" Type="http://schemas.openxmlformats.org/officeDocument/2006/relationships/hyperlink" Target="http://www.sciencedirect.com/science/article/pii/S0022311515001592#b0040" TargetMode="External"/><Relationship Id="rId4" Type="http://schemas.openxmlformats.org/officeDocument/2006/relationships/hyperlink" Target="http://www.sciencedirect.com/science/article/pii/S0022311515001592#b0010" TargetMode="External"/><Relationship Id="rId9" Type="http://schemas.openxmlformats.org/officeDocument/2006/relationships/hyperlink" Target="http://www.sciencedirect.com/science/article/pii/S0022311515001592#b003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ciencedirect.com/science/article/pii/S0022311515001592#b0070" TargetMode="External"/><Relationship Id="rId2" Type="http://schemas.openxmlformats.org/officeDocument/2006/relationships/hyperlink" Target="http://www.sciencedirect.com/science/article/pii/S0022311515001592#b0065" TargetMode="External"/><Relationship Id="rId1" Type="http://schemas.openxmlformats.org/officeDocument/2006/relationships/slideLayout" Target="../slideLayouts/slideLayout2.xml"/><Relationship Id="rId6" Type="http://schemas.openxmlformats.org/officeDocument/2006/relationships/hyperlink" Target="http://www.sciencedirect.com/science/article/pii/S0022311515001592#b0085" TargetMode="External"/><Relationship Id="rId5" Type="http://schemas.openxmlformats.org/officeDocument/2006/relationships/hyperlink" Target="http://www.sciencedirect.com/science/article/pii/S0022311515001592#b0080" TargetMode="External"/><Relationship Id="rId4" Type="http://schemas.openxmlformats.org/officeDocument/2006/relationships/hyperlink" Target="http://www.sciencedirect.com/science/article/pii/S0022311515001592#b0075"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anzediting.com/journal-selector" TargetMode="External"/><Relationship Id="rId2" Type="http://schemas.openxmlformats.org/officeDocument/2006/relationships/hyperlink" Target="http://journalfinder.elsevier.com/" TargetMode="External"/><Relationship Id="rId1" Type="http://schemas.openxmlformats.org/officeDocument/2006/relationships/slideLayout" Target="../slideLayouts/slideLayout2.xml"/><Relationship Id="rId4" Type="http://schemas.openxmlformats.org/officeDocument/2006/relationships/hyperlink" Target="http://cofactorscience.com/journal-selector"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428750"/>
            <a:ext cx="11658600" cy="2895600"/>
          </a:xfrm>
        </p:spPr>
        <p:txBody>
          <a:bodyPr/>
          <a:lstStyle/>
          <a:p>
            <a:pPr algn="ctr"/>
            <a:r>
              <a:rPr lang="en-US" sz="4800" dirty="0" smtClean="0"/>
              <a:t>Academic Writing for publishing Workshop</a:t>
            </a:r>
            <a:br>
              <a:rPr lang="en-US" sz="4800" dirty="0" smtClean="0"/>
            </a:br>
            <a:r>
              <a:rPr lang="en-US" dirty="0" smtClean="0"/>
              <a:t/>
            </a:r>
            <a:br>
              <a:rPr lang="en-US" dirty="0" smtClean="0"/>
            </a:br>
            <a:endParaRPr lang="en-US" sz="4800" dirty="0"/>
          </a:p>
        </p:txBody>
      </p:sp>
      <p:sp>
        <p:nvSpPr>
          <p:cNvPr id="3" name="Subtitle 2"/>
          <p:cNvSpPr>
            <a:spLocks noGrp="1"/>
          </p:cNvSpPr>
          <p:nvPr>
            <p:ph type="subTitle" idx="1"/>
          </p:nvPr>
        </p:nvSpPr>
        <p:spPr>
          <a:xfrm>
            <a:off x="1065212" y="3962400"/>
            <a:ext cx="10134600" cy="762000"/>
          </a:xfrm>
        </p:spPr>
        <p:txBody>
          <a:bodyPr>
            <a:normAutofit/>
          </a:bodyPr>
          <a:lstStyle/>
          <a:p>
            <a:pPr algn="ctr"/>
            <a:r>
              <a:rPr lang="en-US" sz="3200" dirty="0" smtClean="0">
                <a:effectLst>
                  <a:outerShdw blurRad="38100" dist="38100" dir="2700000" algn="tl">
                    <a:srgbClr val="000000">
                      <a:alpha val="43137"/>
                    </a:srgbClr>
                  </a:outerShdw>
                </a:effectLst>
              </a:rPr>
              <a:t>Trainer: </a:t>
            </a:r>
            <a:r>
              <a:rPr lang="en-US" sz="3200" dirty="0">
                <a:effectLst>
                  <a:outerShdw blurRad="38100" dist="38100" dir="2700000" algn="tl">
                    <a:srgbClr val="000000">
                      <a:alpha val="43137"/>
                    </a:srgbClr>
                  </a:outerShdw>
                </a:effectLst>
              </a:rPr>
              <a:t>T</a:t>
            </a:r>
            <a:r>
              <a:rPr lang="en-US" sz="3200" dirty="0" smtClean="0">
                <a:effectLst>
                  <a:outerShdw blurRad="38100" dist="38100" dir="2700000" algn="tl">
                    <a:srgbClr val="000000">
                      <a:alpha val="43137"/>
                    </a:srgbClr>
                  </a:outerShdw>
                </a:effectLst>
              </a:rPr>
              <a:t>im Thompson (Archer English Consulting)</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989012" y="1523999"/>
            <a:ext cx="10210799" cy="5029201"/>
          </a:xfrm>
        </p:spPr>
        <p:txBody>
          <a:bodyPr>
            <a:normAutofit lnSpcReduction="10000"/>
          </a:bodyPr>
          <a:lstStyle/>
          <a:p>
            <a:pPr marL="0" indent="0" fontAlgn="base">
              <a:buNone/>
            </a:pPr>
            <a:r>
              <a:rPr lang="en-US" sz="3800" dirty="0" smtClean="0"/>
              <a:t>1. It </a:t>
            </a:r>
            <a:r>
              <a:rPr lang="en-US" sz="3800" dirty="0"/>
              <a:t>fails the technical screening</a:t>
            </a:r>
            <a:r>
              <a:rPr lang="en-US" sz="3800" dirty="0" smtClean="0"/>
              <a:t>.</a:t>
            </a:r>
          </a:p>
          <a:p>
            <a:pPr marL="0" indent="0" fontAlgn="base">
              <a:buNone/>
            </a:pPr>
            <a:endParaRPr lang="en-US" sz="3800" dirty="0"/>
          </a:p>
          <a:p>
            <a:pPr fontAlgn="base"/>
            <a:r>
              <a:rPr lang="en-US" sz="2400" dirty="0" smtClean="0"/>
              <a:t>The </a:t>
            </a:r>
            <a:r>
              <a:rPr lang="en-US" sz="2400" dirty="0"/>
              <a:t>article contains elements that are suspected to be plagiarized, or it is currently under review at another journal. </a:t>
            </a:r>
            <a:endParaRPr lang="en-US" sz="2400" dirty="0" smtClean="0"/>
          </a:p>
          <a:p>
            <a:pPr fontAlgn="base"/>
            <a:r>
              <a:rPr lang="en-US" sz="2400" dirty="0" smtClean="0"/>
              <a:t>The </a:t>
            </a:r>
            <a:r>
              <a:rPr lang="en-US" sz="2400" dirty="0"/>
              <a:t>manuscript is not complete; it may be lacking key elements such as the title, authors, affiliations, keywords, main text, </a:t>
            </a:r>
            <a:r>
              <a:rPr lang="en-US" sz="2400" dirty="0" smtClean="0"/>
              <a:t>references, </a:t>
            </a:r>
            <a:r>
              <a:rPr lang="en-US" sz="2400" dirty="0"/>
              <a:t>and all tables and </a:t>
            </a:r>
            <a:r>
              <a:rPr lang="en-US" sz="2400" dirty="0" smtClean="0"/>
              <a:t>figures.</a:t>
            </a:r>
            <a:endParaRPr lang="en-US" sz="2400" dirty="0"/>
          </a:p>
          <a:p>
            <a:pPr fontAlgn="base"/>
            <a:r>
              <a:rPr lang="en-US" sz="2400" dirty="0"/>
              <a:t>The English is not sufficient for the peer review </a:t>
            </a:r>
            <a:r>
              <a:rPr lang="en-US" sz="2400" dirty="0" smtClean="0"/>
              <a:t>process.</a:t>
            </a:r>
            <a:endParaRPr lang="en-US" sz="2400" dirty="0"/>
          </a:p>
          <a:p>
            <a:pPr fontAlgn="base"/>
            <a:r>
              <a:rPr lang="en-US" sz="2400" dirty="0"/>
              <a:t>The figures are not complete or are not clear enough to read.</a:t>
            </a:r>
          </a:p>
          <a:p>
            <a:pPr fontAlgn="base"/>
            <a:r>
              <a:rPr lang="en-US" sz="2400" dirty="0"/>
              <a:t>The article does not conform to the Guide for Authors for the journal it is submitted to.</a:t>
            </a:r>
          </a:p>
          <a:p>
            <a:pPr fontAlgn="base"/>
            <a:r>
              <a:rPr lang="en-US" sz="2400" dirty="0"/>
              <a:t>References are incomplete or very old.</a:t>
            </a:r>
          </a:p>
          <a:p>
            <a:pPr marL="0" indent="0">
              <a:buNone/>
            </a:pPr>
            <a:endParaRPr lang="en-US" dirty="0"/>
          </a:p>
        </p:txBody>
      </p:sp>
    </p:spTree>
    <p:extLst>
      <p:ext uri="{BB962C8B-B14F-4D97-AF65-F5344CB8AC3E}">
        <p14:creationId xmlns:p14="http://schemas.microsoft.com/office/powerpoint/2010/main" val="42694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4876801"/>
          </a:xfrm>
        </p:spPr>
        <p:txBody>
          <a:bodyPr>
            <a:normAutofit/>
          </a:bodyPr>
          <a:lstStyle/>
          <a:p>
            <a:pPr marL="0" indent="0" fontAlgn="base">
              <a:buNone/>
            </a:pPr>
            <a:r>
              <a:rPr lang="en-US" sz="3200" dirty="0"/>
              <a:t>2.  It does not fall within the Aims and Scope</a:t>
            </a:r>
            <a:r>
              <a:rPr lang="en-US" sz="3200" dirty="0" smtClean="0"/>
              <a:t>.</a:t>
            </a:r>
          </a:p>
          <a:p>
            <a:pPr marL="0" indent="0" fontAlgn="base">
              <a:buNone/>
            </a:pPr>
            <a:endParaRPr lang="en-US" sz="3200" dirty="0"/>
          </a:p>
          <a:p>
            <a:pPr fontAlgn="base"/>
            <a:r>
              <a:rPr lang="en-US" sz="2400" dirty="0"/>
              <a:t>For the journal </a:t>
            </a:r>
            <a:r>
              <a:rPr lang="en-US" sz="2400" i="1" dirty="0"/>
              <a:t>Carbon</a:t>
            </a:r>
            <a:r>
              <a:rPr lang="en-US" sz="2400" dirty="0"/>
              <a:t>, the material studied may contain carbon, but is not carbon.</a:t>
            </a:r>
          </a:p>
          <a:p>
            <a:pPr fontAlgn="base"/>
            <a:r>
              <a:rPr lang="en-US" sz="2400" dirty="0"/>
              <a:t>The study uses a carbon material but the focus is on something different.</a:t>
            </a:r>
          </a:p>
          <a:p>
            <a:pPr fontAlgn="base"/>
            <a:r>
              <a:rPr lang="en-US" sz="2400" dirty="0"/>
              <a:t>There is no new carbon science.</a:t>
            </a:r>
          </a:p>
          <a:p>
            <a:pPr marL="0" indent="0">
              <a:buNone/>
            </a:pPr>
            <a:endParaRPr lang="en-US" dirty="0"/>
          </a:p>
        </p:txBody>
      </p:sp>
    </p:spTree>
    <p:extLst>
      <p:ext uri="{BB962C8B-B14F-4D97-AF65-F5344CB8AC3E}">
        <p14:creationId xmlns:p14="http://schemas.microsoft.com/office/powerpoint/2010/main" val="438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4876801"/>
          </a:xfrm>
        </p:spPr>
        <p:txBody>
          <a:bodyPr>
            <a:normAutofit/>
          </a:bodyPr>
          <a:lstStyle/>
          <a:p>
            <a:pPr marL="0" indent="0" fontAlgn="base">
              <a:buNone/>
            </a:pPr>
            <a:r>
              <a:rPr lang="en-US" sz="3200" dirty="0" smtClean="0"/>
              <a:t>3. It's </a:t>
            </a:r>
            <a:r>
              <a:rPr lang="en-US" sz="3200" dirty="0"/>
              <a:t>incomplete</a:t>
            </a:r>
            <a:r>
              <a:rPr lang="en-US" sz="3200" dirty="0" smtClean="0"/>
              <a:t>.</a:t>
            </a:r>
          </a:p>
          <a:p>
            <a:pPr marL="0" indent="0" fontAlgn="base">
              <a:buNone/>
            </a:pPr>
            <a:endParaRPr lang="en-US" sz="3200" dirty="0"/>
          </a:p>
          <a:p>
            <a:pPr fontAlgn="base"/>
            <a:r>
              <a:rPr lang="en-US" sz="2400" dirty="0"/>
              <a:t>The article contains observations but is not a full study.</a:t>
            </a:r>
          </a:p>
          <a:p>
            <a:pPr fontAlgn="base"/>
            <a:r>
              <a:rPr lang="en-US" sz="2400" dirty="0"/>
              <a:t>It discusses findings in relation to some of the work in the field but ignores other important work.</a:t>
            </a:r>
          </a:p>
          <a:p>
            <a:pPr marL="0" indent="0">
              <a:buNone/>
            </a:pPr>
            <a:endParaRPr lang="en-US" dirty="0"/>
          </a:p>
        </p:txBody>
      </p:sp>
    </p:spTree>
    <p:extLst>
      <p:ext uri="{BB962C8B-B14F-4D97-AF65-F5344CB8AC3E}">
        <p14:creationId xmlns:p14="http://schemas.microsoft.com/office/powerpoint/2010/main" val="262285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4876801"/>
          </a:xfrm>
        </p:spPr>
        <p:txBody>
          <a:bodyPr>
            <a:normAutofit/>
          </a:bodyPr>
          <a:lstStyle/>
          <a:p>
            <a:pPr marL="0" indent="0" fontAlgn="base">
              <a:buNone/>
            </a:pPr>
            <a:r>
              <a:rPr lang="en-US" sz="3200" dirty="0"/>
              <a:t>4.  The procedures and/or analysis of the data is seen to be defective</a:t>
            </a:r>
            <a:r>
              <a:rPr lang="en-US" sz="3200" dirty="0" smtClean="0"/>
              <a:t>.</a:t>
            </a:r>
          </a:p>
          <a:p>
            <a:pPr marL="0" indent="0" fontAlgn="base">
              <a:buNone/>
            </a:pPr>
            <a:endParaRPr lang="en-US" sz="3200" dirty="0"/>
          </a:p>
          <a:p>
            <a:pPr fontAlgn="base"/>
            <a:r>
              <a:rPr lang="en-US" sz="2400" dirty="0"/>
              <a:t>The study lacked clear control groups or other comparison metrics.</a:t>
            </a:r>
          </a:p>
          <a:p>
            <a:pPr fontAlgn="base"/>
            <a:r>
              <a:rPr lang="en-US" sz="2400" dirty="0"/>
              <a:t>The study did not conform to recognized procedures or methodology that can be repeated.</a:t>
            </a:r>
          </a:p>
          <a:p>
            <a:pPr fontAlgn="base"/>
            <a:r>
              <a:rPr lang="en-US" sz="2400" dirty="0"/>
              <a:t>The analysis is not statistically valid or does not follow the norms of the field.</a:t>
            </a:r>
          </a:p>
          <a:p>
            <a:pPr marL="0" indent="0">
              <a:buNone/>
            </a:pPr>
            <a:endParaRPr lang="en-US" dirty="0"/>
          </a:p>
        </p:txBody>
      </p:sp>
    </p:spTree>
    <p:extLst>
      <p:ext uri="{BB962C8B-B14F-4D97-AF65-F5344CB8AC3E}">
        <p14:creationId xmlns:p14="http://schemas.microsoft.com/office/powerpoint/2010/main" val="70400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4876801"/>
          </a:xfrm>
        </p:spPr>
        <p:txBody>
          <a:bodyPr>
            <a:normAutofit/>
          </a:bodyPr>
          <a:lstStyle/>
          <a:p>
            <a:pPr marL="0" indent="0" fontAlgn="base">
              <a:buNone/>
            </a:pPr>
            <a:r>
              <a:rPr lang="en-US" sz="3200" dirty="0"/>
              <a:t>5.  The conclusions cannot be justified on the basis of the rest of the paper</a:t>
            </a:r>
            <a:r>
              <a:rPr lang="en-US" sz="3200" dirty="0" smtClean="0"/>
              <a:t>.</a:t>
            </a:r>
          </a:p>
          <a:p>
            <a:pPr marL="0" indent="0" fontAlgn="base">
              <a:buNone/>
            </a:pPr>
            <a:endParaRPr lang="en-US" sz="3200" dirty="0"/>
          </a:p>
          <a:p>
            <a:pPr fontAlgn="base"/>
            <a:r>
              <a:rPr lang="en-US" sz="2400" dirty="0"/>
              <a:t>The arguments are illogical, </a:t>
            </a:r>
            <a:r>
              <a:rPr lang="en-US" sz="2400" dirty="0" smtClean="0"/>
              <a:t>unstructured, </a:t>
            </a:r>
            <a:r>
              <a:rPr lang="en-US" sz="2400" dirty="0"/>
              <a:t>or invalid.</a:t>
            </a:r>
          </a:p>
          <a:p>
            <a:pPr fontAlgn="base"/>
            <a:r>
              <a:rPr lang="en-US" sz="2400" dirty="0"/>
              <a:t>The data does not support the conclusions.</a:t>
            </a:r>
          </a:p>
          <a:p>
            <a:pPr fontAlgn="base"/>
            <a:r>
              <a:rPr lang="en-US" sz="2400" dirty="0"/>
              <a:t>The conclusions ignore large portions of the literature.</a:t>
            </a:r>
          </a:p>
          <a:p>
            <a:pPr marL="0" indent="0">
              <a:buNone/>
            </a:pPr>
            <a:endParaRPr lang="en-US" dirty="0"/>
          </a:p>
        </p:txBody>
      </p:sp>
    </p:spTree>
    <p:extLst>
      <p:ext uri="{BB962C8B-B14F-4D97-AF65-F5344CB8AC3E}">
        <p14:creationId xmlns:p14="http://schemas.microsoft.com/office/powerpoint/2010/main" val="10953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4876801"/>
          </a:xfrm>
        </p:spPr>
        <p:txBody>
          <a:bodyPr>
            <a:normAutofit/>
          </a:bodyPr>
          <a:lstStyle/>
          <a:p>
            <a:pPr marL="0" indent="0" fontAlgn="base">
              <a:buNone/>
            </a:pPr>
            <a:r>
              <a:rPr lang="en-US" sz="3200" dirty="0"/>
              <a:t>6.  It's is simply a small extension of a different paper, often from the same authors</a:t>
            </a:r>
            <a:r>
              <a:rPr lang="en-US" sz="3200" dirty="0" smtClean="0"/>
              <a:t>.</a:t>
            </a:r>
          </a:p>
          <a:p>
            <a:pPr marL="0" indent="0" fontAlgn="base">
              <a:buNone/>
            </a:pPr>
            <a:endParaRPr lang="en-US" sz="3200" dirty="0"/>
          </a:p>
          <a:p>
            <a:pPr fontAlgn="base"/>
            <a:r>
              <a:rPr lang="en-US" sz="2400" dirty="0"/>
              <a:t>Findings are incremental and do not advance the field.</a:t>
            </a:r>
          </a:p>
          <a:p>
            <a:pPr fontAlgn="base"/>
            <a:r>
              <a:rPr lang="en-US" sz="2400" dirty="0"/>
              <a:t>The work is clearly part of a larger study, chopped up to make as many articles as possible.</a:t>
            </a:r>
          </a:p>
          <a:p>
            <a:pPr marL="0" indent="0">
              <a:buNone/>
            </a:pPr>
            <a:endParaRPr lang="en-US" dirty="0"/>
          </a:p>
        </p:txBody>
      </p:sp>
    </p:spTree>
    <p:extLst>
      <p:ext uri="{BB962C8B-B14F-4D97-AF65-F5344CB8AC3E}">
        <p14:creationId xmlns:p14="http://schemas.microsoft.com/office/powerpoint/2010/main" val="175670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4876801"/>
          </a:xfrm>
        </p:spPr>
        <p:txBody>
          <a:bodyPr>
            <a:normAutofit/>
          </a:bodyPr>
          <a:lstStyle/>
          <a:p>
            <a:pPr marL="0" indent="0" fontAlgn="base">
              <a:buNone/>
            </a:pPr>
            <a:r>
              <a:rPr lang="en-US" sz="3200" dirty="0"/>
              <a:t>7.  It's incomprehensible</a:t>
            </a:r>
            <a:r>
              <a:rPr lang="en-US" sz="3200" dirty="0" smtClean="0"/>
              <a:t>.</a:t>
            </a:r>
          </a:p>
          <a:p>
            <a:pPr marL="0" indent="0" fontAlgn="base">
              <a:buNone/>
            </a:pPr>
            <a:endParaRPr lang="en-US" sz="3200" dirty="0"/>
          </a:p>
          <a:p>
            <a:pPr fontAlgn="base"/>
            <a:r>
              <a:rPr lang="en-US" sz="2400" dirty="0"/>
              <a:t>The language, structure, or figures are so poor that the merit can't be assessed. Have a native English speaker read the paper. Even if you ARE a native English speaker. </a:t>
            </a:r>
          </a:p>
        </p:txBody>
      </p:sp>
    </p:spTree>
    <p:extLst>
      <p:ext uri="{BB962C8B-B14F-4D97-AF65-F5344CB8AC3E}">
        <p14:creationId xmlns:p14="http://schemas.microsoft.com/office/powerpoint/2010/main" val="266623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Eight Reasons for Rejection</a:t>
            </a:r>
            <a:endParaRPr lang="en-US" dirty="0"/>
          </a:p>
        </p:txBody>
      </p:sp>
      <p:sp>
        <p:nvSpPr>
          <p:cNvPr id="2" name="Content Placeholder 1"/>
          <p:cNvSpPr>
            <a:spLocks noGrp="1"/>
          </p:cNvSpPr>
          <p:nvPr>
            <p:ph idx="1"/>
          </p:nvPr>
        </p:nvSpPr>
        <p:spPr>
          <a:xfrm>
            <a:off x="1522413" y="1523999"/>
            <a:ext cx="9134391" cy="5029201"/>
          </a:xfrm>
        </p:spPr>
        <p:txBody>
          <a:bodyPr>
            <a:normAutofit/>
          </a:bodyPr>
          <a:lstStyle/>
          <a:p>
            <a:pPr marL="0" indent="0" fontAlgn="base">
              <a:buNone/>
            </a:pPr>
            <a:r>
              <a:rPr lang="en-US" sz="3200" dirty="0"/>
              <a:t>8.  It's boring</a:t>
            </a:r>
            <a:r>
              <a:rPr lang="en-US" sz="3200" dirty="0" smtClean="0"/>
              <a:t>.</a:t>
            </a:r>
          </a:p>
          <a:p>
            <a:pPr marL="0" indent="0" fontAlgn="base">
              <a:buNone/>
            </a:pPr>
            <a:endParaRPr lang="en-US" sz="3200" dirty="0"/>
          </a:p>
          <a:p>
            <a:pPr fontAlgn="base"/>
            <a:r>
              <a:rPr lang="en-US" sz="2400" dirty="0"/>
              <a:t>It is archival, </a:t>
            </a:r>
            <a:r>
              <a:rPr lang="en-US" sz="2400" dirty="0" smtClean="0"/>
              <a:t>incremental, </a:t>
            </a:r>
            <a:r>
              <a:rPr lang="en-US" sz="2400" dirty="0"/>
              <a:t>or of marginal interest to the field (see point 6).</a:t>
            </a:r>
          </a:p>
          <a:p>
            <a:pPr fontAlgn="base"/>
            <a:r>
              <a:rPr lang="en-US" sz="2400" dirty="0"/>
              <a:t>The question behind the work is not of interest in the field.</a:t>
            </a:r>
          </a:p>
          <a:p>
            <a:pPr fontAlgn="base"/>
            <a:r>
              <a:rPr lang="en-US" sz="2400" dirty="0"/>
              <a:t>The work is not of interest to the readers of the specific journals.</a:t>
            </a:r>
          </a:p>
          <a:p>
            <a:pPr marL="0" indent="0">
              <a:buNone/>
            </a:pPr>
            <a:endParaRPr lang="en-US" dirty="0" smtClean="0"/>
          </a:p>
          <a:p>
            <a:pPr marL="0" indent="0">
              <a:buNone/>
            </a:pPr>
            <a:endParaRPr lang="en-US" dirty="0"/>
          </a:p>
          <a:p>
            <a:pPr marL="0" indent="0">
              <a:buNone/>
            </a:pPr>
            <a:endParaRPr lang="en-US" sz="1800" dirty="0" smtClean="0"/>
          </a:p>
          <a:p>
            <a:pPr marL="0" indent="0">
              <a:buNone/>
            </a:pPr>
            <a:r>
              <a:rPr lang="en-US" sz="1800" dirty="0" smtClean="0"/>
              <a:t>Source</a:t>
            </a:r>
            <a:r>
              <a:rPr lang="en-US" sz="1800" dirty="0"/>
              <a:t>: https://www.elsevier.com/connect/8-reasons-i-rejected-your-article</a:t>
            </a:r>
          </a:p>
        </p:txBody>
      </p:sp>
    </p:spTree>
    <p:extLst>
      <p:ext uri="{BB962C8B-B14F-4D97-AF65-F5344CB8AC3E}">
        <p14:creationId xmlns:p14="http://schemas.microsoft.com/office/powerpoint/2010/main" val="424405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7812" y="685800"/>
            <a:ext cx="9144001" cy="685800"/>
          </a:xfrm>
        </p:spPr>
        <p:txBody>
          <a:bodyPr/>
          <a:lstStyle/>
          <a:p>
            <a:r>
              <a:rPr lang="en-US" dirty="0" smtClean="0"/>
              <a:t>After Rejection: What’s Next?</a:t>
            </a:r>
            <a:endParaRPr lang="en-US" dirty="0"/>
          </a:p>
        </p:txBody>
      </p:sp>
      <p:sp>
        <p:nvSpPr>
          <p:cNvPr id="2" name="Content Placeholder 1"/>
          <p:cNvSpPr>
            <a:spLocks noGrp="1"/>
          </p:cNvSpPr>
          <p:nvPr>
            <p:ph idx="1"/>
          </p:nvPr>
        </p:nvSpPr>
        <p:spPr>
          <a:xfrm>
            <a:off x="1522413" y="1671638"/>
            <a:ext cx="9677399" cy="5181599"/>
          </a:xfrm>
        </p:spPr>
        <p:txBody>
          <a:bodyPr>
            <a:normAutofit fontScale="55000" lnSpcReduction="20000"/>
          </a:bodyPr>
          <a:lstStyle/>
          <a:p>
            <a:pPr marL="0" indent="0">
              <a:buNone/>
            </a:pPr>
            <a:r>
              <a:rPr lang="en-US" sz="5500" dirty="0" smtClean="0"/>
              <a:t>1. Appeal </a:t>
            </a:r>
            <a:r>
              <a:rPr lang="en-US" sz="5500" dirty="0"/>
              <a:t>the rejection </a:t>
            </a:r>
            <a:endParaRPr lang="en-US" sz="5500" dirty="0" smtClean="0"/>
          </a:p>
          <a:p>
            <a:pPr marL="457200" indent="-457200">
              <a:buAutoNum type="arabicPeriod"/>
            </a:pPr>
            <a:endParaRPr lang="en-US" sz="5500" dirty="0" smtClean="0"/>
          </a:p>
          <a:p>
            <a:pPr marL="0" indent="0">
              <a:buNone/>
            </a:pPr>
            <a:r>
              <a:rPr lang="en-US" sz="5500" dirty="0" smtClean="0"/>
              <a:t>2</a:t>
            </a:r>
            <a:r>
              <a:rPr lang="en-US" sz="5500" dirty="0"/>
              <a:t>. Resubmit to the same journal </a:t>
            </a:r>
            <a:r>
              <a:rPr lang="en-US" sz="5500" dirty="0" smtClean="0"/>
              <a:t>after revising</a:t>
            </a:r>
            <a:endParaRPr lang="en-US" sz="5500" dirty="0" smtClean="0"/>
          </a:p>
          <a:p>
            <a:pPr marL="0" indent="0">
              <a:buNone/>
            </a:pPr>
            <a:endParaRPr lang="en-US" sz="5500" dirty="0" smtClean="0"/>
          </a:p>
          <a:p>
            <a:pPr marL="0" indent="0">
              <a:buNone/>
            </a:pPr>
            <a:r>
              <a:rPr lang="en-US" sz="5500" dirty="0" smtClean="0"/>
              <a:t>3</a:t>
            </a:r>
            <a:r>
              <a:rPr lang="en-US" sz="5500" dirty="0"/>
              <a:t>. Make changes and submit to a different </a:t>
            </a:r>
            <a:r>
              <a:rPr lang="en-US" sz="5500" dirty="0" smtClean="0"/>
              <a:t>journal</a:t>
            </a:r>
          </a:p>
          <a:p>
            <a:pPr marL="0" indent="0">
              <a:buNone/>
            </a:pPr>
            <a:endParaRPr lang="en-US" sz="5500" dirty="0" smtClean="0"/>
          </a:p>
          <a:p>
            <a:pPr marL="0" indent="0">
              <a:buNone/>
            </a:pPr>
            <a:r>
              <a:rPr lang="en-US" sz="5500" dirty="0" smtClean="0"/>
              <a:t>4</a:t>
            </a:r>
            <a:r>
              <a:rPr lang="en-US" sz="5500" dirty="0"/>
              <a:t>. Make </a:t>
            </a:r>
            <a:r>
              <a:rPr lang="en-US" sz="5500" i="1" dirty="0"/>
              <a:t>no</a:t>
            </a:r>
            <a:r>
              <a:rPr lang="en-US" sz="5500" dirty="0"/>
              <a:t> changes and submit to another journal </a:t>
            </a:r>
            <a:endParaRPr lang="en-US" sz="5500" dirty="0" smtClean="0"/>
          </a:p>
          <a:p>
            <a:pPr marL="0" indent="0">
              <a:buNone/>
            </a:pPr>
            <a:endParaRPr lang="en-US" sz="5500" dirty="0" smtClean="0"/>
          </a:p>
          <a:p>
            <a:pPr marL="0" indent="0">
              <a:buNone/>
            </a:pPr>
            <a:r>
              <a:rPr lang="en-US" sz="5500" dirty="0" smtClean="0"/>
              <a:t>5</a:t>
            </a:r>
            <a:r>
              <a:rPr lang="en-US" sz="5500" dirty="0"/>
              <a:t>. File the manuscript away and never resubmit it </a:t>
            </a:r>
            <a:endParaRPr lang="en-US" sz="5500" dirty="0" smtClean="0"/>
          </a:p>
          <a:p>
            <a:pPr marL="0" indent="0">
              <a:buNone/>
            </a:pPr>
            <a:endParaRPr lang="en-US" dirty="0"/>
          </a:p>
          <a:p>
            <a:pPr marL="0" indent="0">
              <a:buNone/>
            </a:pPr>
            <a:r>
              <a:rPr lang="en-US" sz="2900" dirty="0"/>
              <a:t>Source: </a:t>
            </a:r>
            <a:r>
              <a:rPr lang="en-US" sz="2900" dirty="0">
                <a:hlinkClick r:id="rId2"/>
              </a:rPr>
              <a:t>https://</a:t>
            </a:r>
            <a:r>
              <a:rPr lang="en-US" sz="2900" dirty="0" smtClean="0">
                <a:hlinkClick r:id="rId2"/>
              </a:rPr>
              <a:t>www.aje.com/en/author-resources/articles/your-paper-was-rejected-what-next</a:t>
            </a:r>
            <a:endParaRPr lang="en-US" sz="2900" dirty="0" smtClean="0"/>
          </a:p>
          <a:p>
            <a:pPr marL="0" indent="0">
              <a:buNone/>
            </a:pPr>
            <a:r>
              <a:rPr lang="en-US" sz="2900" dirty="0" smtClean="0"/>
              <a:t>Additional Resource</a:t>
            </a:r>
            <a:r>
              <a:rPr lang="en-US" sz="2900" dirty="0"/>
              <a:t>: </a:t>
            </a:r>
            <a:r>
              <a:rPr lang="en-US" sz="2900" dirty="0">
                <a:hlinkClick r:id="rId3"/>
              </a:rPr>
              <a:t>http://www.sciencemag.org/careers/2008/08/if-first-you-dont-succeed-cool-revise-and-submit-again</a:t>
            </a:r>
            <a:endParaRPr lang="en-US" sz="2900" dirty="0"/>
          </a:p>
        </p:txBody>
      </p:sp>
    </p:spTree>
    <p:extLst>
      <p:ext uri="{BB962C8B-B14F-4D97-AF65-F5344CB8AC3E}">
        <p14:creationId xmlns:p14="http://schemas.microsoft.com/office/powerpoint/2010/main" val="132335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9212" y="457200"/>
            <a:ext cx="9144001" cy="685800"/>
          </a:xfrm>
        </p:spPr>
        <p:txBody>
          <a:bodyPr/>
          <a:lstStyle/>
          <a:p>
            <a:r>
              <a:rPr lang="en-US" dirty="0" smtClean="0"/>
              <a:t>Reasons for Acceptance</a:t>
            </a:r>
            <a:endParaRPr lang="en-US" dirty="0"/>
          </a:p>
        </p:txBody>
      </p:sp>
      <p:sp>
        <p:nvSpPr>
          <p:cNvPr id="2" name="Content Placeholder 1"/>
          <p:cNvSpPr>
            <a:spLocks noGrp="1"/>
          </p:cNvSpPr>
          <p:nvPr>
            <p:ph idx="1"/>
          </p:nvPr>
        </p:nvSpPr>
        <p:spPr>
          <a:xfrm>
            <a:off x="1522413" y="1295400"/>
            <a:ext cx="9753599" cy="5562600"/>
          </a:xfrm>
        </p:spPr>
        <p:txBody>
          <a:bodyPr>
            <a:noAutofit/>
          </a:bodyPr>
          <a:lstStyle/>
          <a:p>
            <a:pPr marL="514350" indent="-514350" fontAlgn="base">
              <a:buAutoNum type="arabicPeriod"/>
            </a:pPr>
            <a:r>
              <a:rPr lang="en-US" sz="2400" b="1" dirty="0" smtClean="0"/>
              <a:t>It </a:t>
            </a:r>
            <a:r>
              <a:rPr lang="en-US" sz="2400" b="1" dirty="0"/>
              <a:t>provides insight into an important issue</a:t>
            </a:r>
            <a:r>
              <a:rPr lang="en-US" sz="2400" dirty="0"/>
              <a:t> – for </a:t>
            </a:r>
            <a:r>
              <a:rPr lang="en-US" sz="2400" dirty="0" smtClean="0"/>
              <a:t>example, by </a:t>
            </a:r>
            <a:r>
              <a:rPr lang="en-US" sz="2400" dirty="0"/>
              <a:t>explaining a wide variance when numbers are spread out from the mean or expected value, or by shedding light on an unsolved problem that affects a lot of people</a:t>
            </a:r>
            <a:r>
              <a:rPr lang="en-US" sz="2400" dirty="0" smtClean="0"/>
              <a:t>.</a:t>
            </a:r>
          </a:p>
          <a:p>
            <a:pPr marL="0" indent="0" fontAlgn="base">
              <a:buNone/>
            </a:pPr>
            <a:endParaRPr lang="en-US" sz="2400" dirty="0"/>
          </a:p>
          <a:p>
            <a:pPr marL="0" indent="0" fontAlgn="base">
              <a:buNone/>
            </a:pPr>
            <a:r>
              <a:rPr lang="en-US" sz="2400" b="1" dirty="0"/>
              <a:t>2. The insight is useful to people who make </a:t>
            </a:r>
            <a:r>
              <a:rPr lang="en-US" sz="2400" b="1" dirty="0" smtClean="0"/>
              <a:t>  decisions</a:t>
            </a:r>
            <a:r>
              <a:rPr lang="en-US" sz="2400" b="1" dirty="0"/>
              <a:t>,</a:t>
            </a:r>
            <a:r>
              <a:rPr lang="en-US" sz="2400" dirty="0"/>
              <a:t> particularly long-term organizational decisions or, in our particular field, family decisions</a:t>
            </a:r>
            <a:r>
              <a:rPr lang="en-US" sz="2400" dirty="0" smtClean="0"/>
              <a:t>.</a:t>
            </a:r>
          </a:p>
          <a:p>
            <a:pPr marL="0" indent="0" fontAlgn="base">
              <a:buNone/>
            </a:pPr>
            <a:endParaRPr lang="en-US" sz="2400" dirty="0"/>
          </a:p>
          <a:p>
            <a:pPr marL="0" indent="0" fontAlgn="base">
              <a:buNone/>
            </a:pPr>
            <a:r>
              <a:rPr lang="en-US" sz="2400" b="1" dirty="0"/>
              <a:t>3. The insight is used to develop a framework or theory</a:t>
            </a:r>
            <a:r>
              <a:rPr lang="en-US" sz="2400" dirty="0"/>
              <a:t>, either a new theory or advancing an existing one</a:t>
            </a:r>
            <a:r>
              <a:rPr lang="en-US" sz="2400" dirty="0" smtClean="0"/>
              <a:t>.</a:t>
            </a:r>
          </a:p>
          <a:p>
            <a:pPr marL="0" indent="0" fontAlgn="base">
              <a:buNone/>
            </a:pPr>
            <a:endParaRPr lang="en-US" sz="2400" dirty="0"/>
          </a:p>
          <a:p>
            <a:pPr marL="0" indent="0" fontAlgn="base">
              <a:buNone/>
            </a:pPr>
            <a:r>
              <a:rPr lang="en-US" sz="2400" b="1" dirty="0"/>
              <a:t>4. The insight stimulates new, important questions</a:t>
            </a:r>
            <a:r>
              <a:rPr lang="en-US" sz="2400" b="1" dirty="0" smtClean="0"/>
              <a:t>.</a:t>
            </a:r>
            <a:endParaRPr lang="en-US" sz="2400" dirty="0"/>
          </a:p>
        </p:txBody>
      </p:sp>
    </p:spTree>
    <p:extLst>
      <p:ext uri="{BB962C8B-B14F-4D97-AF65-F5344CB8AC3E}">
        <p14:creationId xmlns:p14="http://schemas.microsoft.com/office/powerpoint/2010/main" val="285938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 info</a:t>
            </a:r>
            <a:endParaRPr lang="en-US" dirty="0"/>
          </a:p>
        </p:txBody>
      </p:sp>
      <p:sp>
        <p:nvSpPr>
          <p:cNvPr id="3" name="Content Placeholder 2"/>
          <p:cNvSpPr>
            <a:spLocks noGrp="1"/>
          </p:cNvSpPr>
          <p:nvPr>
            <p:ph idx="1"/>
          </p:nvPr>
        </p:nvSpPr>
        <p:spPr/>
        <p:txBody>
          <a:bodyPr>
            <a:normAutofit/>
          </a:bodyPr>
          <a:lstStyle/>
          <a:p>
            <a:r>
              <a:rPr lang="en-US" sz="3200" dirty="0" smtClean="0"/>
              <a:t>Taught undergraduate and graduate-level writing courses at KAIST</a:t>
            </a:r>
          </a:p>
          <a:p>
            <a:r>
              <a:rPr lang="en-US" sz="3200" dirty="0" smtClean="0"/>
              <a:t>Worked as Editor for Asian EFL Journal and Asian ESP Journal</a:t>
            </a:r>
          </a:p>
          <a:p>
            <a:r>
              <a:rPr lang="en-US" sz="3200" dirty="0" smtClean="0"/>
              <a:t>Proofreader for Journal of Language and Education based in Moscow (www.jle.hse.ru)</a:t>
            </a:r>
            <a:endParaRPr lang="en-US" sz="3200" dirty="0"/>
          </a:p>
        </p:txBody>
      </p:sp>
    </p:spTree>
    <p:extLst>
      <p:ext uri="{BB962C8B-B14F-4D97-AF65-F5344CB8AC3E}">
        <p14:creationId xmlns:p14="http://schemas.microsoft.com/office/powerpoint/2010/main" val="373218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9212" y="457200"/>
            <a:ext cx="9144001" cy="685800"/>
          </a:xfrm>
        </p:spPr>
        <p:txBody>
          <a:bodyPr/>
          <a:lstStyle/>
          <a:p>
            <a:r>
              <a:rPr lang="en-US" dirty="0" smtClean="0"/>
              <a:t>Reasons for Acceptance</a:t>
            </a:r>
            <a:endParaRPr lang="en-US" dirty="0"/>
          </a:p>
        </p:txBody>
      </p:sp>
      <p:sp>
        <p:nvSpPr>
          <p:cNvPr id="2" name="Content Placeholder 1"/>
          <p:cNvSpPr>
            <a:spLocks noGrp="1"/>
          </p:cNvSpPr>
          <p:nvPr>
            <p:ph idx="1"/>
          </p:nvPr>
        </p:nvSpPr>
        <p:spPr>
          <a:xfrm>
            <a:off x="1293813" y="1752600"/>
            <a:ext cx="9982200" cy="5105400"/>
          </a:xfrm>
        </p:spPr>
        <p:txBody>
          <a:bodyPr>
            <a:normAutofit fontScale="25000" lnSpcReduction="20000"/>
          </a:bodyPr>
          <a:lstStyle/>
          <a:p>
            <a:pPr marL="0" indent="0" fontAlgn="base">
              <a:buNone/>
            </a:pPr>
            <a:r>
              <a:rPr lang="en-US" sz="9600" b="1" dirty="0" smtClean="0"/>
              <a:t>5</a:t>
            </a:r>
            <a:r>
              <a:rPr lang="en-US" sz="9600" b="1" dirty="0"/>
              <a:t>. The methods used to explore the issue are appropriate</a:t>
            </a:r>
            <a:r>
              <a:rPr lang="en-US" sz="9600" dirty="0"/>
              <a:t> (for example, data collection and analysis of data</a:t>
            </a:r>
            <a:r>
              <a:rPr lang="en-US" sz="9600" dirty="0" smtClean="0"/>
              <a:t>).</a:t>
            </a:r>
          </a:p>
          <a:p>
            <a:pPr marL="0" indent="0" fontAlgn="base">
              <a:buNone/>
            </a:pPr>
            <a:endParaRPr lang="en-US" sz="9600" dirty="0"/>
          </a:p>
          <a:p>
            <a:pPr marL="0" indent="0" fontAlgn="base">
              <a:buNone/>
            </a:pPr>
            <a:r>
              <a:rPr lang="en-US" sz="9600" b="1" dirty="0"/>
              <a:t>6. The methods used are applied rigorously and explain why and how the data support the conclusions</a:t>
            </a:r>
            <a:r>
              <a:rPr lang="en-US" sz="9600" b="1" dirty="0" smtClean="0"/>
              <a:t>.</a:t>
            </a:r>
          </a:p>
          <a:p>
            <a:pPr marL="0" indent="0" fontAlgn="base">
              <a:buNone/>
            </a:pPr>
            <a:endParaRPr lang="en-US" sz="9600" dirty="0"/>
          </a:p>
          <a:p>
            <a:pPr marL="0" indent="0" fontAlgn="base">
              <a:buNone/>
            </a:pPr>
            <a:r>
              <a:rPr lang="en-US" sz="9600" b="1" dirty="0"/>
              <a:t>7. Connections to prior work in the field or from other fields are made</a:t>
            </a:r>
            <a:r>
              <a:rPr lang="en-US" sz="9600" dirty="0"/>
              <a:t> and serve to make the article's arguments clear</a:t>
            </a:r>
            <a:r>
              <a:rPr lang="en-US" sz="9600" dirty="0" smtClean="0"/>
              <a:t>.</a:t>
            </a:r>
          </a:p>
          <a:p>
            <a:pPr marL="0" indent="0" fontAlgn="base">
              <a:buNone/>
            </a:pPr>
            <a:endParaRPr lang="en-US" sz="9600" dirty="0"/>
          </a:p>
          <a:p>
            <a:pPr marL="0" indent="0" fontAlgn="base">
              <a:buNone/>
            </a:pPr>
            <a:r>
              <a:rPr lang="en-US" sz="9600" b="1" dirty="0"/>
              <a:t>8. The article tells a good story,</a:t>
            </a:r>
            <a:r>
              <a:rPr lang="en-US" sz="9600" dirty="0"/>
              <a:t> meaning it is well written and easy to understand, the arguments are logical and not internally contradictory</a:t>
            </a:r>
            <a:r>
              <a:rPr lang="en-US" sz="9600" dirty="0" smtClean="0"/>
              <a:t>.</a:t>
            </a:r>
          </a:p>
          <a:p>
            <a:pPr marL="0" indent="0" fontAlgn="base">
              <a:buNone/>
            </a:pPr>
            <a:endParaRPr lang="en-US" sz="4000" dirty="0"/>
          </a:p>
          <a:p>
            <a:pPr marL="0" indent="0">
              <a:buNone/>
            </a:pPr>
            <a:r>
              <a:rPr lang="en-US" sz="6400" dirty="0" smtClean="0"/>
              <a:t>Source</a:t>
            </a:r>
            <a:r>
              <a:rPr lang="en-US" sz="6400" dirty="0"/>
              <a:t>: https://www.elsevier.com/connect/8-reasons-i-accepted-your-article</a:t>
            </a:r>
          </a:p>
        </p:txBody>
      </p:sp>
    </p:spTree>
    <p:extLst>
      <p:ext uri="{BB962C8B-B14F-4D97-AF65-F5344CB8AC3E}">
        <p14:creationId xmlns:p14="http://schemas.microsoft.com/office/powerpoint/2010/main" val="259398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838200"/>
          </a:xfrm>
        </p:spPr>
        <p:txBody>
          <a:bodyPr>
            <a:normAutofit fontScale="90000"/>
          </a:bodyPr>
          <a:lstStyle/>
          <a:p>
            <a:r>
              <a:rPr lang="en-US" dirty="0" smtClean="0"/>
              <a:t>Common Scientific Article Format</a:t>
            </a:r>
            <a:endParaRPr lang="en-US" dirty="0"/>
          </a:p>
        </p:txBody>
      </p:sp>
      <p:sp>
        <p:nvSpPr>
          <p:cNvPr id="2" name="Content Placeholder 1"/>
          <p:cNvSpPr>
            <a:spLocks noGrp="1"/>
          </p:cNvSpPr>
          <p:nvPr>
            <p:ph idx="1"/>
          </p:nvPr>
        </p:nvSpPr>
        <p:spPr/>
        <p:txBody>
          <a:bodyPr>
            <a:normAutofit/>
          </a:bodyPr>
          <a:lstStyle/>
          <a:p>
            <a:pPr marL="0" indent="0">
              <a:buNone/>
            </a:pPr>
            <a:r>
              <a:rPr lang="en-US" sz="4800" dirty="0" smtClean="0"/>
              <a:t>I</a:t>
            </a:r>
          </a:p>
          <a:p>
            <a:pPr marL="0" indent="0">
              <a:buNone/>
            </a:pPr>
            <a:r>
              <a:rPr lang="en-US" sz="4800" dirty="0" smtClean="0"/>
              <a:t>M</a:t>
            </a:r>
          </a:p>
          <a:p>
            <a:pPr marL="0" indent="0">
              <a:buNone/>
            </a:pPr>
            <a:r>
              <a:rPr lang="en-US" sz="4800" dirty="0" smtClean="0"/>
              <a:t>R</a:t>
            </a:r>
          </a:p>
          <a:p>
            <a:pPr marL="0" indent="0">
              <a:buNone/>
            </a:pPr>
            <a:r>
              <a:rPr lang="en-US" sz="4800" dirty="0"/>
              <a:t>D</a:t>
            </a:r>
          </a:p>
        </p:txBody>
      </p:sp>
    </p:spTree>
    <p:extLst>
      <p:ext uri="{BB962C8B-B14F-4D97-AF65-F5344CB8AC3E}">
        <p14:creationId xmlns:p14="http://schemas.microsoft.com/office/powerpoint/2010/main" val="89648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838200"/>
          </a:xfrm>
        </p:spPr>
        <p:txBody>
          <a:bodyPr>
            <a:normAutofit fontScale="90000"/>
          </a:bodyPr>
          <a:lstStyle/>
          <a:p>
            <a:r>
              <a:rPr lang="en-US" dirty="0" smtClean="0"/>
              <a:t>Common Scientific Article Format</a:t>
            </a:r>
            <a:endParaRPr lang="en-US" dirty="0"/>
          </a:p>
        </p:txBody>
      </p:sp>
      <p:sp>
        <p:nvSpPr>
          <p:cNvPr id="2" name="Content Placeholder 1"/>
          <p:cNvSpPr>
            <a:spLocks noGrp="1"/>
          </p:cNvSpPr>
          <p:nvPr>
            <p:ph idx="1"/>
          </p:nvPr>
        </p:nvSpPr>
        <p:spPr/>
        <p:txBody>
          <a:bodyPr>
            <a:normAutofit/>
          </a:bodyPr>
          <a:lstStyle/>
          <a:p>
            <a:pPr marL="0" indent="0">
              <a:buNone/>
            </a:pPr>
            <a:r>
              <a:rPr lang="en-US" sz="4800" dirty="0" smtClean="0"/>
              <a:t>Introduction</a:t>
            </a:r>
          </a:p>
          <a:p>
            <a:pPr marL="0" indent="0">
              <a:buNone/>
            </a:pPr>
            <a:r>
              <a:rPr lang="en-US" sz="4800" dirty="0" smtClean="0"/>
              <a:t>Methods</a:t>
            </a:r>
          </a:p>
          <a:p>
            <a:pPr marL="0" indent="0">
              <a:buNone/>
            </a:pPr>
            <a:r>
              <a:rPr lang="en-US" sz="4800" dirty="0" smtClean="0"/>
              <a:t>Results</a:t>
            </a:r>
          </a:p>
          <a:p>
            <a:pPr marL="0" indent="0">
              <a:buNone/>
            </a:pPr>
            <a:r>
              <a:rPr lang="en-US" sz="4800" dirty="0" smtClean="0"/>
              <a:t>Discussion</a:t>
            </a:r>
            <a:endParaRPr lang="en-US" sz="4800" dirty="0"/>
          </a:p>
        </p:txBody>
      </p:sp>
    </p:spTree>
    <p:extLst>
      <p:ext uri="{BB962C8B-B14F-4D97-AF65-F5344CB8AC3E}">
        <p14:creationId xmlns:p14="http://schemas.microsoft.com/office/powerpoint/2010/main" val="86183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Introduction Tips</a:t>
            </a:r>
            <a:endParaRPr lang="en-US" dirty="0"/>
          </a:p>
        </p:txBody>
      </p:sp>
      <p:sp>
        <p:nvSpPr>
          <p:cNvPr id="2" name="Content Placeholder 1"/>
          <p:cNvSpPr>
            <a:spLocks noGrp="1"/>
          </p:cNvSpPr>
          <p:nvPr>
            <p:ph idx="1"/>
          </p:nvPr>
        </p:nvSpPr>
        <p:spPr>
          <a:xfrm>
            <a:off x="1554247" y="1524000"/>
            <a:ext cx="9134391" cy="4876800"/>
          </a:xfrm>
        </p:spPr>
        <p:txBody>
          <a:bodyPr/>
          <a:lstStyle/>
          <a:p>
            <a:r>
              <a:rPr lang="en-US" sz="2400" dirty="0" smtClean="0"/>
              <a:t>The seven basic components of an introduction include:</a:t>
            </a:r>
          </a:p>
          <a:p>
            <a:pPr marL="0" indent="0">
              <a:buNone/>
            </a:pPr>
            <a:r>
              <a:rPr lang="en-US" sz="2400" dirty="0" smtClean="0"/>
              <a:t>Importance, keywords, background, previous research, gap, defining the research, and the paper’s organization</a:t>
            </a:r>
          </a:p>
          <a:p>
            <a:pPr lvl="1"/>
            <a:r>
              <a:rPr lang="en-US" sz="2400" dirty="0"/>
              <a:t>	Which are commonly found in papers in your field</a:t>
            </a:r>
            <a:r>
              <a:rPr lang="en-US" sz="2400" dirty="0" smtClean="0"/>
              <a:t>?</a:t>
            </a:r>
          </a:p>
          <a:p>
            <a:pPr lvl="1"/>
            <a:endParaRPr lang="en-US" sz="2400" dirty="0"/>
          </a:p>
          <a:p>
            <a:pPr lvl="1"/>
            <a:endParaRPr lang="en-US" sz="2400" dirty="0" smtClean="0"/>
          </a:p>
          <a:p>
            <a:r>
              <a:rPr lang="en-US" sz="2400" dirty="0" smtClean="0"/>
              <a:t>This section is general not very long</a:t>
            </a:r>
          </a:p>
          <a:p>
            <a:r>
              <a:rPr lang="en-US" sz="2400" dirty="0" smtClean="0"/>
              <a:t>It contains references</a:t>
            </a:r>
          </a:p>
          <a:p>
            <a:r>
              <a:rPr lang="en-US" sz="2400" dirty="0" smtClean="0"/>
              <a:t>Watch your verb tense</a:t>
            </a:r>
          </a:p>
          <a:p>
            <a:pPr lvl="1"/>
            <a:endParaRPr lang="en-US" dirty="0"/>
          </a:p>
        </p:txBody>
      </p:sp>
    </p:spTree>
    <p:extLst>
      <p:ext uri="{BB962C8B-B14F-4D97-AF65-F5344CB8AC3E}">
        <p14:creationId xmlns:p14="http://schemas.microsoft.com/office/powerpoint/2010/main" val="20687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152400"/>
            <a:ext cx="9144001" cy="762000"/>
          </a:xfrm>
        </p:spPr>
        <p:txBody>
          <a:bodyPr/>
          <a:lstStyle/>
          <a:p>
            <a:r>
              <a:rPr lang="en-US" dirty="0" smtClean="0"/>
              <a:t>Introductions 101</a:t>
            </a:r>
            <a:endParaRPr lang="en-US" dirty="0"/>
          </a:p>
        </p:txBody>
      </p:sp>
      <p:sp>
        <p:nvSpPr>
          <p:cNvPr id="2" name="Content Placeholder 1"/>
          <p:cNvSpPr>
            <a:spLocks noGrp="1"/>
          </p:cNvSpPr>
          <p:nvPr>
            <p:ph idx="1"/>
          </p:nvPr>
        </p:nvSpPr>
        <p:spPr>
          <a:xfrm>
            <a:off x="912813" y="1143000"/>
            <a:ext cx="10134600" cy="5486399"/>
          </a:xfrm>
        </p:spPr>
        <p:txBody>
          <a:bodyPr>
            <a:normAutofit fontScale="92500" lnSpcReduction="20000"/>
          </a:bodyPr>
          <a:lstStyle/>
          <a:p>
            <a:pPr marL="0" indent="0">
              <a:buNone/>
            </a:pPr>
            <a:r>
              <a:rPr lang="en-US" sz="2400" dirty="0" smtClean="0"/>
              <a:t>    Establish an area of research by:</a:t>
            </a:r>
          </a:p>
          <a:p>
            <a:pPr marL="696912" lvl="1" indent="-457200">
              <a:buAutoNum type="arabicPeriod"/>
            </a:pPr>
            <a:r>
              <a:rPr lang="en-US" sz="2400" dirty="0" smtClean="0"/>
              <a:t>Highlighting the importance of the topic</a:t>
            </a:r>
          </a:p>
          <a:p>
            <a:pPr marL="696912" lvl="1" indent="-457200">
              <a:buAutoNum type="arabicPeriod"/>
            </a:pPr>
            <a:r>
              <a:rPr lang="en-US" sz="2400" dirty="0" smtClean="0"/>
              <a:t>Making general statements about the topic and/or</a:t>
            </a:r>
          </a:p>
          <a:p>
            <a:pPr marL="696912" lvl="1" indent="-457200">
              <a:buAutoNum type="arabicPeriod"/>
            </a:pPr>
            <a:r>
              <a:rPr lang="en-US" sz="2400" dirty="0" smtClean="0"/>
              <a:t>Presenting an overview on current research on the subject and/or</a:t>
            </a:r>
          </a:p>
          <a:p>
            <a:pPr marL="696912" lvl="1" indent="-457200">
              <a:buAutoNum type="arabicPeriod"/>
            </a:pPr>
            <a:r>
              <a:rPr lang="en-US" sz="2400" dirty="0" smtClean="0"/>
              <a:t>Defining key terms</a:t>
            </a:r>
          </a:p>
          <a:p>
            <a:pPr marL="239712" lvl="1" indent="0">
              <a:buNone/>
            </a:pPr>
            <a:endParaRPr lang="en-US" sz="2400" dirty="0"/>
          </a:p>
          <a:p>
            <a:pPr marL="239712" lvl="1" indent="0">
              <a:buNone/>
            </a:pPr>
            <a:r>
              <a:rPr lang="en-US" sz="2400" dirty="0" smtClean="0"/>
              <a:t>Identify a research niche by:</a:t>
            </a:r>
          </a:p>
          <a:p>
            <a:pPr marL="696912" lvl="1" indent="-457200">
              <a:buAutoNum type="arabicPeriod"/>
            </a:pPr>
            <a:r>
              <a:rPr lang="en-US" sz="2400" dirty="0" smtClean="0"/>
              <a:t>Opposing an existing assumption and/or</a:t>
            </a:r>
          </a:p>
          <a:p>
            <a:pPr marL="696912" lvl="1" indent="-457200">
              <a:buAutoNum type="arabicPeriod"/>
            </a:pPr>
            <a:r>
              <a:rPr lang="en-US" sz="2400" dirty="0" smtClean="0"/>
              <a:t>Revealing a gap in existing research and/or</a:t>
            </a:r>
          </a:p>
          <a:p>
            <a:pPr marL="696912" lvl="1" indent="-457200">
              <a:buAutoNum type="arabicPeriod"/>
            </a:pPr>
            <a:r>
              <a:rPr lang="en-US" sz="2400" dirty="0" smtClean="0"/>
              <a:t>Formulating a research question or problem and/or</a:t>
            </a:r>
          </a:p>
          <a:p>
            <a:pPr marL="696912" lvl="1" indent="-457200">
              <a:buAutoNum type="arabicPeriod"/>
            </a:pPr>
            <a:r>
              <a:rPr lang="en-US" sz="2400" dirty="0" smtClean="0"/>
              <a:t>Continuing a disciplinary tradition</a:t>
            </a:r>
          </a:p>
          <a:p>
            <a:pPr marL="696912" lvl="1" indent="-457200">
              <a:buAutoNum type="arabicPeriod"/>
            </a:pPr>
            <a:endParaRPr lang="en-US" sz="2400" dirty="0"/>
          </a:p>
          <a:p>
            <a:pPr marL="239712" lvl="1" indent="0">
              <a:buNone/>
            </a:pPr>
            <a:r>
              <a:rPr lang="en-US" sz="2400" dirty="0" smtClean="0"/>
              <a:t>Place your research within a research niche by:</a:t>
            </a:r>
          </a:p>
          <a:p>
            <a:pPr marL="696912" lvl="1" indent="-457200">
              <a:buAutoNum type="arabicPeriod"/>
            </a:pPr>
            <a:r>
              <a:rPr lang="en-US" sz="2400" dirty="0" smtClean="0"/>
              <a:t>Stating the intent of your study</a:t>
            </a:r>
          </a:p>
          <a:p>
            <a:pPr marL="696912" lvl="1" indent="-457200">
              <a:buAutoNum type="arabicPeriod"/>
            </a:pPr>
            <a:r>
              <a:rPr lang="en-US" sz="2400" dirty="0" smtClean="0"/>
              <a:t>Outlining the key characteristics/differences of your study and/or</a:t>
            </a:r>
          </a:p>
          <a:p>
            <a:pPr marL="696912" lvl="1" indent="-457200">
              <a:buAutoNum type="arabicPeriod"/>
            </a:pPr>
            <a:r>
              <a:rPr lang="en-US" sz="2400" dirty="0" smtClean="0"/>
              <a:t>Introducing basic methodology used and/or</a:t>
            </a:r>
          </a:p>
          <a:p>
            <a:pPr marL="696912" lvl="1" indent="-457200">
              <a:buAutoNum type="arabicPeriod"/>
            </a:pPr>
            <a:r>
              <a:rPr lang="en-US" sz="2400" dirty="0" smtClean="0"/>
              <a:t>Describing important results and/or</a:t>
            </a:r>
          </a:p>
          <a:p>
            <a:pPr marL="696912" lvl="1" indent="-457200">
              <a:buAutoNum type="arabicPeriod"/>
            </a:pPr>
            <a:r>
              <a:rPr lang="en-US" sz="2400" dirty="0" smtClean="0"/>
              <a:t>Giving a brief overview of the structure of the paper</a:t>
            </a:r>
          </a:p>
          <a:p>
            <a:pPr marL="696912" lvl="1" indent="-457200">
              <a:buAutoNum type="arabicPeriod"/>
            </a:pPr>
            <a:endParaRPr lang="en-US" dirty="0" smtClean="0"/>
          </a:p>
          <a:p>
            <a:pPr marL="696912" lvl="1" indent="-457200">
              <a:buAutoNum type="arabicPeriod"/>
            </a:pPr>
            <a:endParaRPr lang="en-US" dirty="0"/>
          </a:p>
        </p:txBody>
      </p:sp>
    </p:spTree>
    <p:extLst>
      <p:ext uri="{BB962C8B-B14F-4D97-AF65-F5344CB8AC3E}">
        <p14:creationId xmlns:p14="http://schemas.microsoft.com/office/powerpoint/2010/main" val="246664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Method Tips</a:t>
            </a:r>
            <a:endParaRPr lang="en-US" dirty="0"/>
          </a:p>
        </p:txBody>
      </p:sp>
      <p:sp>
        <p:nvSpPr>
          <p:cNvPr id="2" name="Content Placeholder 1"/>
          <p:cNvSpPr>
            <a:spLocks noGrp="1"/>
          </p:cNvSpPr>
          <p:nvPr>
            <p:ph idx="1"/>
          </p:nvPr>
        </p:nvSpPr>
        <p:spPr>
          <a:xfrm>
            <a:off x="1532023" y="1524000"/>
            <a:ext cx="9134391" cy="4876800"/>
          </a:xfrm>
        </p:spPr>
        <p:txBody>
          <a:bodyPr>
            <a:normAutofit/>
          </a:bodyPr>
          <a:lstStyle/>
          <a:p>
            <a:r>
              <a:rPr lang="en-US" sz="2400" dirty="0" smtClean="0"/>
              <a:t>This is your “recipe”.</a:t>
            </a:r>
          </a:p>
          <a:p>
            <a:r>
              <a:rPr lang="en-US" sz="2400" dirty="0" smtClean="0"/>
              <a:t>Readers should be able to understand how to reproduce your experiment (basically).</a:t>
            </a:r>
          </a:p>
          <a:p>
            <a:r>
              <a:rPr lang="en-US" sz="2400" dirty="0" smtClean="0"/>
              <a:t>The tricky part is giving the reader enough information, but not too much.</a:t>
            </a:r>
          </a:p>
          <a:p>
            <a:endParaRPr lang="en-US" sz="2400" dirty="0"/>
          </a:p>
          <a:p>
            <a:r>
              <a:rPr lang="en-US" sz="2400" dirty="0" smtClean="0"/>
              <a:t>Typical subsections include: overview, research aims, subjects/materials, location, procedure, limitations, and data analysis. (Peacock, 2011)</a:t>
            </a:r>
          </a:p>
          <a:p>
            <a:pPr lvl="1"/>
            <a:r>
              <a:rPr lang="en-US" sz="2400" dirty="0" smtClean="0"/>
              <a:t>Which are commonly found in papers in your field?</a:t>
            </a:r>
            <a:endParaRPr lang="en-US" sz="2400" dirty="0"/>
          </a:p>
        </p:txBody>
      </p:sp>
    </p:spTree>
    <p:extLst>
      <p:ext uri="{BB962C8B-B14F-4D97-AF65-F5344CB8AC3E}">
        <p14:creationId xmlns:p14="http://schemas.microsoft.com/office/powerpoint/2010/main" val="694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Results Tips</a:t>
            </a:r>
            <a:endParaRPr lang="en-US" dirty="0"/>
          </a:p>
        </p:txBody>
      </p:sp>
      <p:sp>
        <p:nvSpPr>
          <p:cNvPr id="2" name="Content Placeholder 1"/>
          <p:cNvSpPr>
            <a:spLocks noGrp="1"/>
          </p:cNvSpPr>
          <p:nvPr>
            <p:ph idx="1"/>
          </p:nvPr>
        </p:nvSpPr>
        <p:spPr>
          <a:xfrm>
            <a:off x="1522413" y="1524000"/>
            <a:ext cx="9134391" cy="4876800"/>
          </a:xfrm>
        </p:spPr>
        <p:txBody>
          <a:bodyPr>
            <a:normAutofit/>
          </a:bodyPr>
          <a:lstStyle/>
          <a:p>
            <a:r>
              <a:rPr lang="en-US" sz="2400" dirty="0" smtClean="0"/>
              <a:t>Common questions:</a:t>
            </a:r>
          </a:p>
          <a:p>
            <a:pPr lvl="1"/>
            <a:r>
              <a:rPr lang="en-US" sz="2400" dirty="0" smtClean="0"/>
              <a:t>How do I start the Results section?</a:t>
            </a:r>
          </a:p>
          <a:p>
            <a:pPr lvl="1"/>
            <a:r>
              <a:rPr lang="en-US" sz="2400" dirty="0" smtClean="0"/>
              <a:t>What type of sentence should I begin with?</a:t>
            </a:r>
          </a:p>
          <a:p>
            <a:pPr lvl="1"/>
            <a:r>
              <a:rPr lang="en-US" sz="2400" dirty="0" smtClean="0"/>
              <a:t>What type of information should be included and in what order?</a:t>
            </a:r>
          </a:p>
          <a:p>
            <a:pPr lvl="1"/>
            <a:r>
              <a:rPr lang="en-US" sz="2400" dirty="0" smtClean="0"/>
              <a:t>How do I end this section?</a:t>
            </a:r>
          </a:p>
          <a:p>
            <a:pPr marL="231775" lvl="1" indent="0">
              <a:buNone/>
            </a:pPr>
            <a:endParaRPr lang="en-US" sz="2400" dirty="0"/>
          </a:p>
          <a:p>
            <a:pPr marL="231775" lvl="1" indent="0">
              <a:buNone/>
            </a:pPr>
            <a:r>
              <a:rPr lang="en-US" sz="2400" dirty="0" smtClean="0"/>
              <a:t>Tips</a:t>
            </a:r>
          </a:p>
          <a:p>
            <a:pPr lvl="1"/>
            <a:r>
              <a:rPr lang="en-US" sz="2400" dirty="0" smtClean="0"/>
              <a:t>Choose the more important finding and prioritize them</a:t>
            </a:r>
          </a:p>
          <a:p>
            <a:pPr lvl="1"/>
            <a:r>
              <a:rPr lang="en-US" sz="2400" dirty="0" smtClean="0"/>
              <a:t>The text in this section discusses the information presented in your charts and graphs</a:t>
            </a:r>
          </a:p>
          <a:p>
            <a:pPr lvl="1"/>
            <a:r>
              <a:rPr lang="en-US" sz="2400" dirty="0" smtClean="0"/>
              <a:t>Just the facts or offer insight?</a:t>
            </a:r>
            <a:endParaRPr lang="en-US" sz="2400" dirty="0"/>
          </a:p>
        </p:txBody>
      </p:sp>
    </p:spTree>
    <p:extLst>
      <p:ext uri="{BB962C8B-B14F-4D97-AF65-F5344CB8AC3E}">
        <p14:creationId xmlns:p14="http://schemas.microsoft.com/office/powerpoint/2010/main" val="19455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Discussion Tips</a:t>
            </a:r>
            <a:endParaRPr lang="en-US" dirty="0"/>
          </a:p>
        </p:txBody>
      </p:sp>
      <p:sp>
        <p:nvSpPr>
          <p:cNvPr id="2" name="Content Placeholder 1"/>
          <p:cNvSpPr>
            <a:spLocks noGrp="1"/>
          </p:cNvSpPr>
          <p:nvPr>
            <p:ph idx="1"/>
          </p:nvPr>
        </p:nvSpPr>
        <p:spPr>
          <a:xfrm>
            <a:off x="1522413" y="1752599"/>
            <a:ext cx="9134391" cy="4267201"/>
          </a:xfrm>
        </p:spPr>
        <p:txBody>
          <a:bodyPr>
            <a:normAutofit/>
          </a:bodyPr>
          <a:lstStyle/>
          <a:p>
            <a:r>
              <a:rPr lang="en-US" sz="2400" dirty="0" smtClean="0"/>
              <a:t>Discuss the most significant findings</a:t>
            </a:r>
          </a:p>
          <a:p>
            <a:r>
              <a:rPr lang="en-US" sz="2400" dirty="0" smtClean="0"/>
              <a:t>Do not simply repeat the results section with commentary</a:t>
            </a:r>
          </a:p>
          <a:p>
            <a:r>
              <a:rPr lang="en-US" sz="2400" dirty="0" smtClean="0"/>
              <a:t>Note any problems with the methods or data</a:t>
            </a:r>
          </a:p>
          <a:p>
            <a:r>
              <a:rPr lang="en-US" sz="2400" dirty="0" smtClean="0"/>
              <a:t>Refer to other papers to support or compare your research</a:t>
            </a:r>
          </a:p>
          <a:p>
            <a:r>
              <a:rPr lang="en-US" sz="2400" dirty="0" smtClean="0"/>
              <a:t>Identify and explain the implications of your findings</a:t>
            </a:r>
          </a:p>
          <a:p>
            <a:r>
              <a:rPr lang="en-US" sz="2400" dirty="0" smtClean="0"/>
              <a:t>Mention whether your results support or differ from previous research in your field</a:t>
            </a:r>
          </a:p>
          <a:p>
            <a:r>
              <a:rPr lang="en-US" sz="2400" dirty="0" smtClean="0"/>
              <a:t>Mention possible areas for further research</a:t>
            </a:r>
            <a:endParaRPr lang="en-US" sz="2400" dirty="0"/>
          </a:p>
        </p:txBody>
      </p:sp>
    </p:spTree>
    <p:extLst>
      <p:ext uri="{BB962C8B-B14F-4D97-AF65-F5344CB8AC3E}">
        <p14:creationId xmlns:p14="http://schemas.microsoft.com/office/powerpoint/2010/main" val="421301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normAutofit fontScale="90000"/>
          </a:bodyPr>
          <a:lstStyle/>
          <a:p>
            <a:r>
              <a:rPr lang="en-US" dirty="0" smtClean="0"/>
              <a:t>Conclusion and Acknowledgement Tips</a:t>
            </a:r>
            <a:endParaRPr lang="en-US" dirty="0"/>
          </a:p>
        </p:txBody>
      </p:sp>
      <p:sp>
        <p:nvSpPr>
          <p:cNvPr id="2" name="Content Placeholder 1"/>
          <p:cNvSpPr>
            <a:spLocks noGrp="1"/>
          </p:cNvSpPr>
          <p:nvPr>
            <p:ph idx="1"/>
          </p:nvPr>
        </p:nvSpPr>
        <p:spPr>
          <a:xfrm>
            <a:off x="1522413" y="1600200"/>
            <a:ext cx="9134391" cy="4876800"/>
          </a:xfrm>
        </p:spPr>
        <p:txBody>
          <a:bodyPr/>
          <a:lstStyle/>
          <a:p>
            <a:r>
              <a:rPr lang="en-US" sz="2400" dirty="0" smtClean="0"/>
              <a:t>Keep it short</a:t>
            </a:r>
          </a:p>
          <a:p>
            <a:r>
              <a:rPr lang="en-US" sz="2400" dirty="0" smtClean="0"/>
              <a:t>More than just a summary of the results</a:t>
            </a:r>
          </a:p>
          <a:p>
            <a:r>
              <a:rPr lang="en-US" sz="2400" dirty="0" smtClean="0"/>
              <a:t>Compare/contrast with other research</a:t>
            </a:r>
            <a:endParaRPr lang="en-US" sz="2400" dirty="0"/>
          </a:p>
          <a:p>
            <a:endParaRPr lang="en-US" sz="2400" dirty="0" smtClean="0"/>
          </a:p>
          <a:p>
            <a:endParaRPr lang="en-US" sz="2400" dirty="0" smtClean="0"/>
          </a:p>
          <a:p>
            <a:r>
              <a:rPr lang="en-US" sz="2400" dirty="0" smtClean="0"/>
              <a:t>Thank the organization funding your research.</a:t>
            </a:r>
          </a:p>
          <a:p>
            <a:r>
              <a:rPr lang="en-US" sz="2400" dirty="0" smtClean="0"/>
              <a:t>List </a:t>
            </a:r>
            <a:r>
              <a:rPr lang="en-US" sz="2400" dirty="0"/>
              <a:t>here those individuals who provided help during the research (e.g., providing language help, writing assistance or </a:t>
            </a:r>
            <a:r>
              <a:rPr lang="en-US" sz="2400" dirty="0" smtClean="0"/>
              <a:t>proofreading </a:t>
            </a:r>
            <a:r>
              <a:rPr lang="en-US" sz="2400" dirty="0"/>
              <a:t>the article, etc.).</a:t>
            </a:r>
            <a:endParaRPr lang="en-US" sz="2400"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60031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Abstract Tips</a:t>
            </a:r>
            <a:endParaRPr lang="en-US" dirty="0"/>
          </a:p>
        </p:txBody>
      </p:sp>
      <p:sp>
        <p:nvSpPr>
          <p:cNvPr id="2" name="Content Placeholder 1"/>
          <p:cNvSpPr>
            <a:spLocks noGrp="1"/>
          </p:cNvSpPr>
          <p:nvPr>
            <p:ph idx="1"/>
          </p:nvPr>
        </p:nvSpPr>
        <p:spPr>
          <a:xfrm>
            <a:off x="1522413" y="1524000"/>
            <a:ext cx="9753599" cy="5181600"/>
          </a:xfrm>
        </p:spPr>
        <p:txBody>
          <a:bodyPr>
            <a:normAutofit/>
          </a:bodyPr>
          <a:lstStyle/>
          <a:p>
            <a:r>
              <a:rPr lang="en-US" sz="2400" dirty="0" smtClean="0"/>
              <a:t>A single paragraph of fewer than 200 words (usually)</a:t>
            </a:r>
          </a:p>
          <a:p>
            <a:r>
              <a:rPr lang="en-US" sz="2400" dirty="0" smtClean="0"/>
              <a:t>No references (generally)</a:t>
            </a:r>
          </a:p>
          <a:p>
            <a:r>
              <a:rPr lang="en-US" sz="2400" dirty="0" smtClean="0"/>
              <a:t>This is what 90% of your readers will read. Make it complete.</a:t>
            </a:r>
          </a:p>
          <a:p>
            <a:r>
              <a:rPr lang="en-US" sz="2400" dirty="0" smtClean="0"/>
              <a:t>What did you do? What did you find? Why is that important?</a:t>
            </a:r>
          </a:p>
          <a:p>
            <a:r>
              <a:rPr lang="en-US" sz="2400" dirty="0" smtClean="0"/>
              <a:t>Look at sample abstracts from your target publication.</a:t>
            </a:r>
          </a:p>
          <a:p>
            <a:r>
              <a:rPr lang="en-US" sz="2400" dirty="0" smtClean="0"/>
              <a:t>Keep sentences short and simple.</a:t>
            </a:r>
          </a:p>
          <a:p>
            <a:r>
              <a:rPr lang="en-US" sz="2400" dirty="0" smtClean="0"/>
              <a:t>Don’t waste words.</a:t>
            </a:r>
          </a:p>
          <a:p>
            <a:r>
              <a:rPr lang="en-US" sz="2400" dirty="0" smtClean="0"/>
              <a:t>If you have results, state them. (Even </a:t>
            </a:r>
            <a:r>
              <a:rPr lang="en-US" sz="2400" dirty="0" err="1" smtClean="0"/>
              <a:t>nonsignificant</a:t>
            </a:r>
            <a:r>
              <a:rPr lang="en-US" sz="2400" dirty="0" smtClean="0"/>
              <a:t> results)</a:t>
            </a:r>
          </a:p>
          <a:p>
            <a:r>
              <a:rPr lang="en-US" sz="2400" dirty="0" smtClean="0"/>
              <a:t>Do not end by speculating on future experiments. </a:t>
            </a:r>
            <a:endParaRPr lang="en-US" sz="2400" dirty="0"/>
          </a:p>
        </p:txBody>
      </p:sp>
    </p:spTree>
    <p:extLst>
      <p:ext uri="{BB962C8B-B14F-4D97-AF65-F5344CB8AC3E}">
        <p14:creationId xmlns:p14="http://schemas.microsoft.com/office/powerpoint/2010/main" val="77811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8026" y="1143000"/>
            <a:ext cx="10210799" cy="762000"/>
          </a:xfrm>
        </p:spPr>
        <p:txBody>
          <a:bodyPr>
            <a:normAutofit fontScale="90000"/>
          </a:bodyPr>
          <a:lstStyle/>
          <a:p>
            <a:r>
              <a:rPr lang="en-US" dirty="0" smtClean="0"/>
              <a:t>Why Publish in International Journals?</a:t>
            </a:r>
            <a:endParaRPr lang="en-US" dirty="0"/>
          </a:p>
        </p:txBody>
      </p:sp>
      <p:sp>
        <p:nvSpPr>
          <p:cNvPr id="2" name="Content Placeholder 1"/>
          <p:cNvSpPr>
            <a:spLocks noGrp="1"/>
          </p:cNvSpPr>
          <p:nvPr>
            <p:ph idx="1"/>
          </p:nvPr>
        </p:nvSpPr>
        <p:spPr>
          <a:xfrm>
            <a:off x="1141412" y="2424112"/>
            <a:ext cx="10820400" cy="4419600"/>
          </a:xfrm>
        </p:spPr>
        <p:txBody>
          <a:bodyPr>
            <a:normAutofit/>
          </a:bodyPr>
          <a:lstStyle/>
          <a:p>
            <a:r>
              <a:rPr lang="en-US" sz="2800" dirty="0" smtClean="0"/>
              <a:t>The world is getting smaller</a:t>
            </a:r>
          </a:p>
          <a:p>
            <a:r>
              <a:rPr lang="en-US" sz="2800" dirty="0" smtClean="0"/>
              <a:t>Build  reputations</a:t>
            </a:r>
          </a:p>
          <a:p>
            <a:r>
              <a:rPr lang="en-US" sz="2800" dirty="0" smtClean="0"/>
              <a:t>Secure funding</a:t>
            </a:r>
          </a:p>
          <a:p>
            <a:r>
              <a:rPr lang="en-US" sz="2800" dirty="0" smtClean="0"/>
              <a:t>Advance your career</a:t>
            </a:r>
          </a:p>
          <a:p>
            <a:endParaRPr lang="en-US" sz="2800" dirty="0" smtClean="0"/>
          </a:p>
          <a:p>
            <a:endParaRPr lang="en-US" sz="2800" dirty="0"/>
          </a:p>
          <a:p>
            <a:r>
              <a:rPr lang="en-US" sz="2800" dirty="0" smtClean="0"/>
              <a:t>Being able to communicate in English allows these things to happen</a:t>
            </a:r>
            <a:endParaRPr lang="en-US" sz="2800" dirty="0"/>
          </a:p>
        </p:txBody>
      </p:sp>
    </p:spTree>
    <p:extLst>
      <p:ext uri="{BB962C8B-B14F-4D97-AF65-F5344CB8AC3E}">
        <p14:creationId xmlns:p14="http://schemas.microsoft.com/office/powerpoint/2010/main" val="74197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685800"/>
          </a:xfrm>
        </p:spPr>
        <p:txBody>
          <a:bodyPr/>
          <a:lstStyle/>
          <a:p>
            <a:r>
              <a:rPr lang="en-US" dirty="0" smtClean="0"/>
              <a:t>Title Tips</a:t>
            </a:r>
            <a:endParaRPr lang="en-US" dirty="0"/>
          </a:p>
        </p:txBody>
      </p:sp>
      <p:sp>
        <p:nvSpPr>
          <p:cNvPr id="2" name="Content Placeholder 1"/>
          <p:cNvSpPr>
            <a:spLocks noGrp="1"/>
          </p:cNvSpPr>
          <p:nvPr>
            <p:ph idx="1"/>
          </p:nvPr>
        </p:nvSpPr>
        <p:spPr>
          <a:xfrm>
            <a:off x="1522413" y="1676400"/>
            <a:ext cx="9134391" cy="4572001"/>
          </a:xfrm>
        </p:spPr>
        <p:txBody>
          <a:bodyPr>
            <a:normAutofit/>
          </a:bodyPr>
          <a:lstStyle/>
          <a:p>
            <a:r>
              <a:rPr lang="en-US" sz="2400" dirty="0" smtClean="0"/>
              <a:t>Do not use </a:t>
            </a:r>
            <a:r>
              <a:rPr lang="en-US" sz="2400" dirty="0" smtClean="0"/>
              <a:t>an article </a:t>
            </a:r>
            <a:r>
              <a:rPr lang="en-US" sz="2400" dirty="0" smtClean="0"/>
              <a:t>in the first word of the title</a:t>
            </a:r>
          </a:p>
          <a:p>
            <a:pPr marL="223838" lvl="1" indent="-223838">
              <a:spcBef>
                <a:spcPts val="1800"/>
              </a:spcBef>
            </a:pPr>
            <a:r>
              <a:rPr lang="en-US" sz="2400" dirty="0"/>
              <a:t>Stay </a:t>
            </a:r>
            <a:r>
              <a:rPr lang="en-US" sz="2400" dirty="0" smtClean="0"/>
              <a:t>under the word limit</a:t>
            </a:r>
          </a:p>
          <a:p>
            <a:pPr marL="223838" lvl="1" indent="-223838">
              <a:spcBef>
                <a:spcPts val="1800"/>
              </a:spcBef>
            </a:pPr>
            <a:r>
              <a:rPr lang="en-US" sz="2400" dirty="0" smtClean="0"/>
              <a:t>Clear &gt; catchy</a:t>
            </a:r>
            <a:endParaRPr lang="en-US" sz="2400" dirty="0"/>
          </a:p>
          <a:p>
            <a:r>
              <a:rPr lang="en-US" sz="2400" dirty="0" smtClean="0"/>
              <a:t>Capitalize words according to style guide</a:t>
            </a:r>
          </a:p>
          <a:p>
            <a:r>
              <a:rPr lang="en-US" sz="2400" dirty="0" smtClean="0"/>
              <a:t>Avoid generic expressions</a:t>
            </a:r>
          </a:p>
          <a:p>
            <a:pPr lvl="1"/>
            <a:r>
              <a:rPr lang="en-US" sz="2400" dirty="0" smtClean="0"/>
              <a:t>“an investigation of”</a:t>
            </a:r>
          </a:p>
          <a:p>
            <a:pPr lvl="1"/>
            <a:r>
              <a:rPr lang="en-US" sz="2400" dirty="0" smtClean="0"/>
              <a:t>“research on”</a:t>
            </a:r>
          </a:p>
        </p:txBody>
      </p:sp>
    </p:spTree>
    <p:extLst>
      <p:ext uri="{BB962C8B-B14F-4D97-AF65-F5344CB8AC3E}">
        <p14:creationId xmlns:p14="http://schemas.microsoft.com/office/powerpoint/2010/main" val="112425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685800"/>
          </a:xfrm>
        </p:spPr>
        <p:txBody>
          <a:bodyPr/>
          <a:lstStyle/>
          <a:p>
            <a:r>
              <a:rPr lang="en-US" dirty="0" smtClean="0"/>
              <a:t>Organization Tips</a:t>
            </a:r>
            <a:endParaRPr lang="en-US" dirty="0"/>
          </a:p>
        </p:txBody>
      </p:sp>
      <p:sp>
        <p:nvSpPr>
          <p:cNvPr id="2" name="Content Placeholder 1"/>
          <p:cNvSpPr>
            <a:spLocks noGrp="1"/>
          </p:cNvSpPr>
          <p:nvPr>
            <p:ph idx="1"/>
          </p:nvPr>
        </p:nvSpPr>
        <p:spPr>
          <a:xfrm>
            <a:off x="1522413" y="1447799"/>
            <a:ext cx="9134391" cy="4572001"/>
          </a:xfrm>
        </p:spPr>
        <p:txBody>
          <a:bodyPr>
            <a:normAutofit/>
          </a:bodyPr>
          <a:lstStyle/>
          <a:p>
            <a:r>
              <a:rPr lang="en-US" sz="2400" dirty="0" smtClean="0"/>
              <a:t>Follow the style guide</a:t>
            </a:r>
          </a:p>
          <a:p>
            <a:r>
              <a:rPr lang="en-US" sz="2400" dirty="0" smtClean="0"/>
              <a:t>Look at previously published papers in that journal</a:t>
            </a:r>
          </a:p>
          <a:p>
            <a:r>
              <a:rPr lang="en-US" sz="2400" dirty="0" smtClean="0"/>
              <a:t>Consider the reader</a:t>
            </a:r>
          </a:p>
          <a:p>
            <a:r>
              <a:rPr lang="en-US" sz="2400" dirty="0" smtClean="0"/>
              <a:t>Did you outline the paper in advance?</a:t>
            </a:r>
          </a:p>
          <a:p>
            <a:r>
              <a:rPr lang="en-US" sz="2400" dirty="0" smtClean="0"/>
              <a:t>Readers prefer shorter paragraphs.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12" y="4362449"/>
            <a:ext cx="7258050" cy="2038350"/>
          </a:xfrm>
          <a:prstGeom prst="rect">
            <a:avLst/>
          </a:prstGeom>
        </p:spPr>
      </p:pic>
    </p:spTree>
    <p:extLst>
      <p:ext uri="{BB962C8B-B14F-4D97-AF65-F5344CB8AC3E}">
        <p14:creationId xmlns:p14="http://schemas.microsoft.com/office/powerpoint/2010/main" val="374073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838200"/>
          </a:xfrm>
        </p:spPr>
        <p:txBody>
          <a:bodyPr/>
          <a:lstStyle/>
          <a:p>
            <a:r>
              <a:rPr lang="en-US" dirty="0" smtClean="0"/>
              <a:t>Language Tips</a:t>
            </a:r>
            <a:endParaRPr lang="en-US" dirty="0"/>
          </a:p>
        </p:txBody>
      </p:sp>
      <p:sp>
        <p:nvSpPr>
          <p:cNvPr id="2" name="Content Placeholder 1"/>
          <p:cNvSpPr>
            <a:spLocks noGrp="1"/>
          </p:cNvSpPr>
          <p:nvPr>
            <p:ph idx="1"/>
          </p:nvPr>
        </p:nvSpPr>
        <p:spPr>
          <a:xfrm>
            <a:off x="1522413" y="1981200"/>
            <a:ext cx="9134391" cy="4648200"/>
          </a:xfrm>
        </p:spPr>
        <p:txBody>
          <a:bodyPr/>
          <a:lstStyle/>
          <a:p>
            <a:r>
              <a:rPr lang="en-US" sz="2400" dirty="0" smtClean="0"/>
              <a:t>Use simple words to connect academic/technical jargon</a:t>
            </a:r>
          </a:p>
          <a:p>
            <a:r>
              <a:rPr lang="en-US" sz="2400" dirty="0" smtClean="0"/>
              <a:t>Cut down on wordy phrases</a:t>
            </a:r>
          </a:p>
          <a:p>
            <a:r>
              <a:rPr lang="en-US" sz="2400" dirty="0" smtClean="0"/>
              <a:t>Eliminate redundancies</a:t>
            </a:r>
          </a:p>
          <a:p>
            <a:r>
              <a:rPr lang="en-US" sz="2400" dirty="0" smtClean="0"/>
              <a:t>Write for a professional, second-language reader</a:t>
            </a:r>
          </a:p>
          <a:p>
            <a:r>
              <a:rPr lang="en-US" sz="2400" dirty="0" smtClean="0"/>
              <a:t>Do not use contractions (don’t use don’t)</a:t>
            </a:r>
          </a:p>
          <a:p>
            <a:r>
              <a:rPr lang="en-US" sz="2400" dirty="0" smtClean="0"/>
              <a:t>Be familiar with common non-count nouns</a:t>
            </a:r>
          </a:p>
          <a:p>
            <a:pPr lvl="1"/>
            <a:r>
              <a:rPr lang="en-US" sz="2400" dirty="0" smtClean="0"/>
              <a:t>Data, equipment, research, staff, faculty, vocabulary</a:t>
            </a:r>
          </a:p>
          <a:p>
            <a:endParaRPr lang="en-US" dirty="0"/>
          </a:p>
        </p:txBody>
      </p:sp>
    </p:spTree>
    <p:extLst>
      <p:ext uri="{BB962C8B-B14F-4D97-AF65-F5344CB8AC3E}">
        <p14:creationId xmlns:p14="http://schemas.microsoft.com/office/powerpoint/2010/main" val="30491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838200"/>
          </a:xfrm>
        </p:spPr>
        <p:txBody>
          <a:bodyPr/>
          <a:lstStyle/>
          <a:p>
            <a:r>
              <a:rPr lang="en-US" dirty="0" smtClean="0"/>
              <a:t>Language and Format Tips</a:t>
            </a:r>
            <a:endParaRPr lang="en-US" dirty="0"/>
          </a:p>
        </p:txBody>
      </p:sp>
      <p:sp>
        <p:nvSpPr>
          <p:cNvPr id="2" name="Content Placeholder 1"/>
          <p:cNvSpPr>
            <a:spLocks noGrp="1"/>
          </p:cNvSpPr>
          <p:nvPr>
            <p:ph idx="1"/>
          </p:nvPr>
        </p:nvSpPr>
        <p:spPr>
          <a:xfrm>
            <a:off x="1522413" y="1447800"/>
            <a:ext cx="9524999" cy="4876799"/>
          </a:xfrm>
        </p:spPr>
        <p:txBody>
          <a:bodyPr>
            <a:noAutofit/>
          </a:bodyPr>
          <a:lstStyle/>
          <a:p>
            <a:pPr marL="0" indent="0">
              <a:buNone/>
            </a:pPr>
            <a:r>
              <a:rPr lang="en-US" sz="2200" dirty="0" smtClean="0"/>
              <a:t>Abbreviations</a:t>
            </a:r>
          </a:p>
          <a:p>
            <a:pPr lvl="1"/>
            <a:r>
              <a:rPr lang="en-US" sz="2200" dirty="0" smtClean="0"/>
              <a:t>Do not include abbreviations for words that are only used once.</a:t>
            </a:r>
          </a:p>
          <a:p>
            <a:pPr lvl="1"/>
            <a:r>
              <a:rPr lang="en-US" sz="2200" dirty="0" smtClean="0"/>
              <a:t>Do not include abbreviations in subheadings</a:t>
            </a:r>
          </a:p>
          <a:p>
            <a:pPr lvl="1"/>
            <a:r>
              <a:rPr lang="en-US" sz="2200" dirty="0" smtClean="0"/>
              <a:t>Do not introduce abbreviations in keywords</a:t>
            </a:r>
            <a:endParaRPr lang="en-US" sz="2200" dirty="0"/>
          </a:p>
          <a:p>
            <a:pPr marL="0" indent="0">
              <a:buNone/>
            </a:pPr>
            <a:r>
              <a:rPr lang="en-US" sz="2200" dirty="0" smtClean="0"/>
              <a:t>Common errors</a:t>
            </a:r>
          </a:p>
          <a:p>
            <a:pPr lvl="1"/>
            <a:r>
              <a:rPr lang="en-US" sz="2200" dirty="0" smtClean="0"/>
              <a:t>Not inserting a space between a number and its unit of measurement</a:t>
            </a:r>
          </a:p>
          <a:p>
            <a:pPr lvl="1"/>
            <a:r>
              <a:rPr lang="en-US" sz="2200" dirty="0" smtClean="0"/>
              <a:t>Using the alphabet (x) instead of the multiplication sign (×)</a:t>
            </a:r>
          </a:p>
          <a:p>
            <a:pPr lvl="1"/>
            <a:r>
              <a:rPr lang="en-US" sz="2200" dirty="0" smtClean="0"/>
              <a:t>Using the same or similar word/phrase in two consecutive sentences</a:t>
            </a:r>
          </a:p>
          <a:p>
            <a:pPr lvl="2"/>
            <a:r>
              <a:rPr lang="en-US" sz="2200" dirty="0" smtClean="0"/>
              <a:t>The baseline characteristics are shown in Table 1. Table 2 shows the body temperature of all female subjects.</a:t>
            </a:r>
          </a:p>
          <a:p>
            <a:pPr lvl="2"/>
            <a:r>
              <a:rPr lang="en-US" sz="2200" dirty="0" smtClean="0"/>
              <a:t>Tables 1 and 2 show the baseline characteristics and body temperature of all female subjects, respectively.</a:t>
            </a:r>
          </a:p>
        </p:txBody>
      </p:sp>
      <p:pic>
        <p:nvPicPr>
          <p:cNvPr id="1026" name="Picture 2" descr="http://web.mit.edu/2.tha/www/JournalArticleGuidelines_files/image0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0"/>
            <a:ext cx="11525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mit.edu/2.tha/www/JournalArticleGuidelines_files/image0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52400"/>
            <a:ext cx="1152525" cy="485775"/>
          </a:xfrm>
          <a:prstGeom prst="rect">
            <a:avLst/>
          </a:prstGeom>
          <a:noFill/>
          <a:extLst>
            <a:ext uri="{909E8E84-426E-40DD-AFC4-6F175D3DCCD1}">
              <a14:hiddenFill xmlns:a14="http://schemas.microsoft.com/office/drawing/2010/main">
                <a:solidFill>
                  <a:srgbClr val="FFFFFF"/>
                </a:solidFill>
              </a14:hiddenFill>
            </a:ext>
          </a:extLst>
        </p:spPr>
      </p:pic>
      <p:sp>
        <p:nvSpPr>
          <p:cNvPr id="11" name="Curved Right Arrow 10"/>
          <p:cNvSpPr/>
          <p:nvPr/>
        </p:nvSpPr>
        <p:spPr>
          <a:xfrm>
            <a:off x="1751012" y="5257800"/>
            <a:ext cx="533399" cy="762000"/>
          </a:xfrm>
          <a:prstGeom prst="curvedRightArrow">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7582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838200"/>
          </a:xfrm>
        </p:spPr>
        <p:txBody>
          <a:bodyPr/>
          <a:lstStyle/>
          <a:p>
            <a:r>
              <a:rPr lang="en-US" dirty="0" smtClean="0"/>
              <a:t>Computer Tips</a:t>
            </a:r>
            <a:endParaRPr lang="en-US" dirty="0"/>
          </a:p>
        </p:txBody>
      </p:sp>
      <p:sp>
        <p:nvSpPr>
          <p:cNvPr id="2" name="Content Placeholder 1"/>
          <p:cNvSpPr>
            <a:spLocks noGrp="1"/>
          </p:cNvSpPr>
          <p:nvPr>
            <p:ph idx="1"/>
          </p:nvPr>
        </p:nvSpPr>
        <p:spPr>
          <a:xfrm>
            <a:off x="1532023" y="1676400"/>
            <a:ext cx="9134391" cy="4648201"/>
          </a:xfrm>
        </p:spPr>
        <p:txBody>
          <a:bodyPr/>
          <a:lstStyle/>
          <a:p>
            <a:pPr marL="0" indent="0">
              <a:buNone/>
            </a:pPr>
            <a:r>
              <a:rPr lang="en-US" sz="2400" dirty="0" smtClean="0"/>
              <a:t>MS Word</a:t>
            </a:r>
          </a:p>
          <a:p>
            <a:r>
              <a:rPr lang="en-US" sz="2400" dirty="0" smtClean="0"/>
              <a:t>Track changes</a:t>
            </a:r>
          </a:p>
          <a:p>
            <a:r>
              <a:rPr lang="en-US" sz="2400" dirty="0" smtClean="0"/>
              <a:t>Spell/grammar check</a:t>
            </a:r>
          </a:p>
          <a:p>
            <a:r>
              <a:rPr lang="en-US" sz="2400" dirty="0" smtClean="0"/>
              <a:t>Readability statistics</a:t>
            </a:r>
          </a:p>
          <a:p>
            <a:r>
              <a:rPr lang="en-US" sz="2400" dirty="0" smtClean="0"/>
              <a:t>Right click functions</a:t>
            </a:r>
          </a:p>
          <a:p>
            <a:pPr lvl="1"/>
            <a:r>
              <a:rPr lang="en-US" sz="2400" dirty="0" smtClean="0"/>
              <a:t>Full thesaurus</a:t>
            </a:r>
          </a:p>
          <a:p>
            <a:pPr lvl="1"/>
            <a:r>
              <a:rPr lang="en-US" sz="2400" dirty="0" smtClean="0"/>
              <a:t>Add words to dictionary</a:t>
            </a:r>
          </a:p>
          <a:p>
            <a:pPr marL="231775" lvl="1" indent="0">
              <a:buNone/>
            </a:pPr>
            <a:endParaRPr lang="en-US" sz="2400" dirty="0"/>
          </a:p>
          <a:p>
            <a:pPr marL="0" indent="-7937">
              <a:buNone/>
            </a:pPr>
            <a:r>
              <a:rPr lang="en-US" sz="2400" dirty="0" smtClean="0"/>
              <a:t>Google Scholar</a:t>
            </a:r>
          </a:p>
          <a:p>
            <a:pPr marL="231775" lvl="1" indent="0">
              <a:buNone/>
            </a:pPr>
            <a:endParaRPr lang="en-US" dirty="0"/>
          </a:p>
        </p:txBody>
      </p:sp>
    </p:spTree>
    <p:extLst>
      <p:ext uri="{BB962C8B-B14F-4D97-AF65-F5344CB8AC3E}">
        <p14:creationId xmlns:p14="http://schemas.microsoft.com/office/powerpoint/2010/main" val="402666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7812" y="490538"/>
            <a:ext cx="9144002" cy="609600"/>
          </a:xfrm>
        </p:spPr>
        <p:txBody>
          <a:bodyPr>
            <a:normAutofit fontScale="90000"/>
          </a:bodyPr>
          <a:lstStyle/>
          <a:p>
            <a:r>
              <a:rPr lang="en-US" dirty="0" smtClean="0"/>
              <a:t>Academic Integrity and Plagiarism</a:t>
            </a:r>
            <a:endParaRPr lang="en-US" dirty="0"/>
          </a:p>
        </p:txBody>
      </p:sp>
      <p:sp>
        <p:nvSpPr>
          <p:cNvPr id="4" name="Text Placeholder 3"/>
          <p:cNvSpPr>
            <a:spLocks noGrp="1"/>
          </p:cNvSpPr>
          <p:nvPr>
            <p:ph type="body" idx="1"/>
          </p:nvPr>
        </p:nvSpPr>
        <p:spPr>
          <a:xfrm>
            <a:off x="1532665" y="3324225"/>
            <a:ext cx="4416552" cy="762000"/>
          </a:xfrm>
        </p:spPr>
        <p:txBody>
          <a:bodyPr>
            <a:normAutofit fontScale="77500" lnSpcReduction="20000"/>
          </a:bodyPr>
          <a:lstStyle/>
          <a:p>
            <a:r>
              <a:rPr lang="en-US" cap="none" dirty="0" smtClean="0"/>
              <a:t>Common causes of intellectual dishonesty in science are:</a:t>
            </a:r>
            <a:endParaRPr lang="en-US" cap="none" dirty="0"/>
          </a:p>
        </p:txBody>
      </p:sp>
      <p:sp>
        <p:nvSpPr>
          <p:cNvPr id="2" name="Content Placeholder 1"/>
          <p:cNvSpPr>
            <a:spLocks noGrp="1"/>
          </p:cNvSpPr>
          <p:nvPr>
            <p:ph sz="half" idx="2"/>
          </p:nvPr>
        </p:nvSpPr>
        <p:spPr>
          <a:xfrm>
            <a:off x="1446212" y="4191001"/>
            <a:ext cx="4495801" cy="2438401"/>
          </a:xfrm>
        </p:spPr>
        <p:txBody>
          <a:bodyPr>
            <a:normAutofit/>
          </a:bodyPr>
          <a:lstStyle/>
          <a:p>
            <a:r>
              <a:rPr lang="en-US" sz="2000" dirty="0" smtClean="0"/>
              <a:t>All-pervasive </a:t>
            </a:r>
            <a:r>
              <a:rPr lang="en-US" sz="2000" dirty="0"/>
              <a:t>‘Publish or Perish’ </a:t>
            </a:r>
            <a:r>
              <a:rPr lang="en-US" sz="2000" dirty="0" smtClean="0"/>
              <a:t>mantra</a:t>
            </a:r>
            <a:endParaRPr lang="en-US" sz="2000" dirty="0"/>
          </a:p>
          <a:p>
            <a:r>
              <a:rPr lang="en-US" sz="2000" dirty="0"/>
              <a:t>Personal ambitions of </a:t>
            </a:r>
            <a:r>
              <a:rPr lang="en-US" sz="2000" dirty="0" smtClean="0"/>
              <a:t>poorly-educated individuals</a:t>
            </a:r>
            <a:endParaRPr lang="en-US" sz="2000" dirty="0"/>
          </a:p>
          <a:p>
            <a:r>
              <a:rPr lang="en-US" sz="2000" dirty="0" smtClean="0"/>
              <a:t>Vanity</a:t>
            </a:r>
            <a:endParaRPr lang="en-US" sz="2000" dirty="0"/>
          </a:p>
          <a:p>
            <a:r>
              <a:rPr lang="en-US" sz="2000" dirty="0"/>
              <a:t>Financial </a:t>
            </a:r>
            <a:r>
              <a:rPr lang="en-US" sz="2000" dirty="0" smtClean="0"/>
              <a:t>pressure</a:t>
            </a:r>
            <a:endParaRPr lang="en-US" sz="2000" dirty="0"/>
          </a:p>
          <a:p>
            <a:pPr marL="0" indent="0">
              <a:buNone/>
            </a:pPr>
            <a:endParaRPr lang="en-US" b="1" dirty="0"/>
          </a:p>
        </p:txBody>
      </p:sp>
      <p:sp>
        <p:nvSpPr>
          <p:cNvPr id="5" name="Text Placeholder 4"/>
          <p:cNvSpPr>
            <a:spLocks noGrp="1"/>
          </p:cNvSpPr>
          <p:nvPr>
            <p:ph type="body" sz="quarter" idx="3"/>
          </p:nvPr>
        </p:nvSpPr>
        <p:spPr>
          <a:xfrm>
            <a:off x="6764336" y="3771900"/>
            <a:ext cx="5026151" cy="838200"/>
          </a:xfrm>
        </p:spPr>
        <p:txBody>
          <a:bodyPr>
            <a:normAutofit fontScale="77500" lnSpcReduction="20000"/>
          </a:bodyPr>
          <a:lstStyle/>
          <a:p>
            <a:r>
              <a:rPr lang="en-US" cap="none" dirty="0" smtClean="0"/>
              <a:t>The worst forms of scientific misconduct and intellectual dishonesty are:</a:t>
            </a:r>
          </a:p>
          <a:p>
            <a:endParaRPr lang="en-US" dirty="0"/>
          </a:p>
        </p:txBody>
      </p:sp>
      <p:sp>
        <p:nvSpPr>
          <p:cNvPr id="6" name="Content Placeholder 5"/>
          <p:cNvSpPr>
            <a:spLocks noGrp="1"/>
          </p:cNvSpPr>
          <p:nvPr>
            <p:ph sz="quarter" idx="4"/>
          </p:nvPr>
        </p:nvSpPr>
        <p:spPr>
          <a:xfrm>
            <a:off x="6764336" y="4395785"/>
            <a:ext cx="4343401" cy="2438402"/>
          </a:xfrm>
        </p:spPr>
        <p:txBody>
          <a:bodyPr>
            <a:normAutofit/>
          </a:bodyPr>
          <a:lstStyle/>
          <a:p>
            <a:r>
              <a:rPr lang="en-US" sz="2000" dirty="0"/>
              <a:t>Falsification of the obtained </a:t>
            </a:r>
            <a:r>
              <a:rPr lang="en-US" sz="2000" dirty="0" smtClean="0"/>
              <a:t>data</a:t>
            </a:r>
            <a:endParaRPr lang="en-US" sz="2000" dirty="0"/>
          </a:p>
          <a:p>
            <a:r>
              <a:rPr lang="en-US" sz="2000" dirty="0"/>
              <a:t>Fabrication of the </a:t>
            </a:r>
            <a:r>
              <a:rPr lang="en-US" sz="2000" dirty="0" smtClean="0"/>
              <a:t>data</a:t>
            </a:r>
            <a:endParaRPr lang="en-US" sz="2000" dirty="0"/>
          </a:p>
          <a:p>
            <a:r>
              <a:rPr lang="en-US" sz="2000" dirty="0"/>
              <a:t>Plagiarism of ideas and words (stealing others’ ideas, data, texts)</a:t>
            </a:r>
          </a:p>
          <a:p>
            <a:endParaRPr lang="en-US" dirty="0"/>
          </a:p>
        </p:txBody>
      </p:sp>
      <p:sp>
        <p:nvSpPr>
          <p:cNvPr id="7" name="Content Placeholder 1"/>
          <p:cNvSpPr txBox="1">
            <a:spLocks/>
          </p:cNvSpPr>
          <p:nvPr/>
        </p:nvSpPr>
        <p:spPr>
          <a:xfrm>
            <a:off x="1559652" y="1254919"/>
            <a:ext cx="9141595" cy="2362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en-US" sz="2400" cap="none" dirty="0" smtClean="0">
                <a:solidFill>
                  <a:schemeClr val="tx1"/>
                </a:solidFill>
              </a:rPr>
              <a:t>Elements of academic integrity</a:t>
            </a:r>
          </a:p>
          <a:p>
            <a:endParaRPr lang="en-US" sz="1000" cap="none" dirty="0" smtClean="0">
              <a:solidFill>
                <a:schemeClr val="tx1"/>
              </a:solidFill>
            </a:endParaRPr>
          </a:p>
          <a:p>
            <a:r>
              <a:rPr lang="en-US" sz="2400" b="1" cap="none" dirty="0" smtClean="0">
                <a:solidFill>
                  <a:schemeClr val="tx1"/>
                </a:solidFill>
              </a:rPr>
              <a:t>1. Ethical aspects of publishing</a:t>
            </a:r>
          </a:p>
          <a:p>
            <a:r>
              <a:rPr lang="en-US" sz="2400" b="1" cap="none" dirty="0" smtClean="0">
                <a:solidFill>
                  <a:schemeClr val="tx1"/>
                </a:solidFill>
              </a:rPr>
              <a:t>2. Quoting and citing references</a:t>
            </a:r>
          </a:p>
          <a:p>
            <a:r>
              <a:rPr lang="en-US" sz="2400" b="1" cap="none" dirty="0" smtClean="0">
                <a:solidFill>
                  <a:schemeClr val="tx1"/>
                </a:solidFill>
              </a:rPr>
              <a:t>3. Good laboratory and scientific practice</a:t>
            </a:r>
          </a:p>
          <a:p>
            <a:r>
              <a:rPr lang="en-US" sz="2400" b="1" cap="none" dirty="0" smtClean="0">
                <a:solidFill>
                  <a:schemeClr val="tx1"/>
                </a:solidFill>
              </a:rPr>
              <a:t>4. Intellectual dishonesty in science</a:t>
            </a:r>
          </a:p>
          <a:p>
            <a:endParaRPr lang="en-US" dirty="0"/>
          </a:p>
        </p:txBody>
      </p:sp>
    </p:spTree>
    <p:extLst>
      <p:ext uri="{BB962C8B-B14F-4D97-AF65-F5344CB8AC3E}">
        <p14:creationId xmlns:p14="http://schemas.microsoft.com/office/powerpoint/2010/main" val="26236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uiExpand="1" build="p"/>
      <p:bldP spid="5" grpId="0" build="p"/>
      <p:bldP spid="6"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7812" y="681036"/>
            <a:ext cx="9144001" cy="685800"/>
          </a:xfrm>
        </p:spPr>
        <p:txBody>
          <a:bodyPr>
            <a:normAutofit fontScale="90000"/>
          </a:bodyPr>
          <a:lstStyle/>
          <a:p>
            <a:r>
              <a:rPr lang="en-US" dirty="0"/>
              <a:t>Academic Integrity and Plagiarism</a:t>
            </a:r>
          </a:p>
        </p:txBody>
      </p:sp>
      <p:sp>
        <p:nvSpPr>
          <p:cNvPr id="2" name="Content Placeholder 1"/>
          <p:cNvSpPr>
            <a:spLocks noGrp="1"/>
          </p:cNvSpPr>
          <p:nvPr>
            <p:ph idx="1"/>
          </p:nvPr>
        </p:nvSpPr>
        <p:spPr>
          <a:xfrm>
            <a:off x="1522412" y="1595435"/>
            <a:ext cx="10134599" cy="5257801"/>
          </a:xfrm>
        </p:spPr>
        <p:txBody>
          <a:bodyPr>
            <a:normAutofit/>
          </a:bodyPr>
          <a:lstStyle/>
          <a:p>
            <a:pPr marL="0" indent="0">
              <a:buNone/>
            </a:pPr>
            <a:r>
              <a:rPr lang="en-US" sz="2400" dirty="0" smtClean="0"/>
              <a:t>Types of Plagiarism</a:t>
            </a:r>
          </a:p>
          <a:p>
            <a:pPr marL="0" indent="0">
              <a:buNone/>
            </a:pPr>
            <a:endParaRPr lang="en-US" sz="2400" dirty="0"/>
          </a:p>
          <a:p>
            <a:pPr marL="0" indent="0">
              <a:buNone/>
            </a:pPr>
            <a:r>
              <a:rPr lang="en-US" sz="2400" dirty="0" smtClean="0"/>
              <a:t>1. Direct - </a:t>
            </a:r>
            <a:r>
              <a:rPr lang="en-US" sz="2400" dirty="0"/>
              <a:t>completely or partially copying of text, computer files, audio or video recordings without acknowledging primary </a:t>
            </a:r>
            <a:r>
              <a:rPr lang="en-US" sz="2400" dirty="0" smtClean="0"/>
              <a:t>source</a:t>
            </a:r>
          </a:p>
          <a:p>
            <a:pPr marL="0" indent="0">
              <a:buNone/>
            </a:pPr>
            <a:endParaRPr lang="en-US" sz="2400" dirty="0" smtClean="0"/>
          </a:p>
          <a:p>
            <a:pPr marL="0" indent="0">
              <a:buNone/>
            </a:pPr>
            <a:r>
              <a:rPr lang="en-US" sz="2400" dirty="0" smtClean="0"/>
              <a:t>2. Mosaic - </a:t>
            </a:r>
            <a:r>
              <a:rPr lang="en-US" sz="2400" dirty="0"/>
              <a:t>borrowing ideas and opinions from the original source, few words and phrases without citing this source</a:t>
            </a:r>
            <a:endParaRPr lang="en-US" sz="2400" dirty="0" smtClean="0"/>
          </a:p>
          <a:p>
            <a:pPr marL="0" indent="0">
              <a:buNone/>
            </a:pPr>
            <a:endParaRPr lang="en-US" sz="2400" dirty="0" smtClean="0"/>
          </a:p>
          <a:p>
            <a:pPr marL="0" indent="0">
              <a:buNone/>
            </a:pPr>
            <a:r>
              <a:rPr lang="en-US" sz="2400" dirty="0" smtClean="0"/>
              <a:t>3. Self - </a:t>
            </a:r>
            <a:r>
              <a:rPr lang="en-US" sz="2400" dirty="0"/>
              <a:t>reuse of one’s own work without quotation and permission to reproduce </a:t>
            </a:r>
            <a:r>
              <a:rPr lang="en-US" sz="2400" dirty="0" smtClean="0"/>
              <a:t>text</a:t>
            </a:r>
          </a:p>
          <a:p>
            <a:pPr marL="0" indent="0">
              <a:buNone/>
            </a:pPr>
            <a:endParaRPr lang="en-US" dirty="0"/>
          </a:p>
          <a:p>
            <a:pPr marL="0" indent="0">
              <a:buNone/>
            </a:pPr>
            <a:r>
              <a:rPr lang="en-US" sz="1500" dirty="0">
                <a:hlinkClick r:id="rId2"/>
              </a:rPr>
              <a:t>Source: http://www.ncbi.nlm.nih.gov/pmc/articles/PMC3558294/</a:t>
            </a:r>
            <a:endParaRPr lang="en-US" sz="1500" dirty="0" smtClean="0"/>
          </a:p>
          <a:p>
            <a:pPr marL="0" indent="0">
              <a:buNone/>
            </a:pPr>
            <a:endParaRPr lang="en-US" dirty="0"/>
          </a:p>
        </p:txBody>
      </p:sp>
    </p:spTree>
    <p:extLst>
      <p:ext uri="{BB962C8B-B14F-4D97-AF65-F5344CB8AC3E}">
        <p14:creationId xmlns:p14="http://schemas.microsoft.com/office/powerpoint/2010/main" val="85080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312" y="533400"/>
            <a:ext cx="9144000" cy="838200"/>
          </a:xfrm>
        </p:spPr>
        <p:txBody>
          <a:bodyPr/>
          <a:lstStyle/>
          <a:p>
            <a:r>
              <a:rPr lang="en-US" dirty="0" smtClean="0"/>
              <a:t>Reference and Citation</a:t>
            </a:r>
            <a:endParaRPr lang="en-US" dirty="0"/>
          </a:p>
        </p:txBody>
      </p:sp>
      <p:sp>
        <p:nvSpPr>
          <p:cNvPr id="4" name="Content Placeholder 3"/>
          <p:cNvSpPr>
            <a:spLocks noGrp="1"/>
          </p:cNvSpPr>
          <p:nvPr>
            <p:ph sz="half" idx="1"/>
          </p:nvPr>
        </p:nvSpPr>
        <p:spPr>
          <a:xfrm>
            <a:off x="4557711" y="1981199"/>
            <a:ext cx="3048000" cy="4495801"/>
          </a:xfrm>
          <a:ln>
            <a:solidFill>
              <a:schemeClr val="tx2"/>
            </a:solidFill>
          </a:ln>
        </p:spPr>
        <p:txBody>
          <a:bodyPr>
            <a:normAutofit/>
          </a:bodyPr>
          <a:lstStyle/>
          <a:p>
            <a:pPr marL="0" indent="0">
              <a:buNone/>
            </a:pPr>
            <a:r>
              <a:rPr lang="en-US" u="sng" dirty="0" smtClean="0"/>
              <a:t>Summarizing</a:t>
            </a:r>
          </a:p>
          <a:p>
            <a:pPr marL="0" indent="0">
              <a:buNone/>
            </a:pPr>
            <a:r>
              <a:rPr lang="en-US" sz="2000" dirty="0" smtClean="0"/>
              <a:t>Must reference the original source</a:t>
            </a:r>
          </a:p>
          <a:p>
            <a:pPr marL="0" indent="0">
              <a:buNone/>
            </a:pPr>
            <a:endParaRPr lang="en-US" sz="2000" dirty="0"/>
          </a:p>
          <a:p>
            <a:pPr marL="0" indent="0">
              <a:buNone/>
            </a:pPr>
            <a:r>
              <a:rPr lang="en-US" sz="2000" dirty="0" smtClean="0"/>
              <a:t>The text is much shorter than the original text.</a:t>
            </a:r>
          </a:p>
          <a:p>
            <a:pPr marL="0" indent="0">
              <a:buNone/>
            </a:pPr>
            <a:endParaRPr lang="en-US" sz="2000" dirty="0"/>
          </a:p>
          <a:p>
            <a:pPr marL="0" indent="0">
              <a:buNone/>
            </a:pPr>
            <a:r>
              <a:rPr lang="en-US" sz="2000" dirty="0" smtClean="0"/>
              <a:t>Must use your own words (only include the main points)</a:t>
            </a:r>
            <a:endParaRPr lang="en-US" sz="2000" dirty="0"/>
          </a:p>
        </p:txBody>
      </p:sp>
      <p:sp>
        <p:nvSpPr>
          <p:cNvPr id="7" name="Content Placeholder 3"/>
          <p:cNvSpPr>
            <a:spLocks noGrp="1"/>
          </p:cNvSpPr>
          <p:nvPr>
            <p:ph sz="half" idx="4294967295"/>
          </p:nvPr>
        </p:nvSpPr>
        <p:spPr>
          <a:xfrm>
            <a:off x="341312" y="1981200"/>
            <a:ext cx="3048000" cy="4495800"/>
          </a:xfrm>
          <a:ln>
            <a:solidFill>
              <a:schemeClr val="tx2"/>
            </a:solidFill>
          </a:ln>
        </p:spPr>
        <p:txBody>
          <a:bodyPr>
            <a:normAutofit/>
          </a:bodyPr>
          <a:lstStyle/>
          <a:p>
            <a:pPr marL="0" indent="0">
              <a:buNone/>
            </a:pPr>
            <a:r>
              <a:rPr lang="en-US" u="sng" dirty="0" smtClean="0"/>
              <a:t>Paraphrasing</a:t>
            </a:r>
          </a:p>
          <a:p>
            <a:pPr marL="0" indent="0">
              <a:buNone/>
            </a:pPr>
            <a:r>
              <a:rPr lang="en-US" sz="1800" dirty="0"/>
              <a:t>Must reference the original </a:t>
            </a:r>
            <a:r>
              <a:rPr lang="en-US" sz="1800" dirty="0" smtClean="0"/>
              <a:t>source</a:t>
            </a:r>
          </a:p>
          <a:p>
            <a:pPr marL="0" indent="0">
              <a:buNone/>
            </a:pPr>
            <a:endParaRPr lang="en-US" sz="1800" dirty="0" smtClean="0"/>
          </a:p>
          <a:p>
            <a:pPr marL="0" indent="0">
              <a:buNone/>
            </a:pPr>
            <a:r>
              <a:rPr lang="en-US" sz="1800" dirty="0" smtClean="0"/>
              <a:t>The text produced may be shorter than the original text.</a:t>
            </a:r>
          </a:p>
          <a:p>
            <a:pPr marL="0" indent="0">
              <a:buNone/>
            </a:pPr>
            <a:endParaRPr lang="en-US" sz="1800" dirty="0" smtClean="0"/>
          </a:p>
          <a:p>
            <a:pPr marL="0" indent="0">
              <a:buNone/>
            </a:pPr>
            <a:r>
              <a:rPr lang="en-US" sz="1800" dirty="0" smtClean="0"/>
              <a:t>Must </a:t>
            </a:r>
            <a:r>
              <a:rPr lang="en-US" sz="1800" dirty="0"/>
              <a:t>use your own </a:t>
            </a:r>
            <a:r>
              <a:rPr lang="en-US" sz="1800" dirty="0" smtClean="0"/>
              <a:t>words (non-content words must be changed)</a:t>
            </a:r>
            <a:endParaRPr lang="en-US" sz="1800" dirty="0"/>
          </a:p>
          <a:p>
            <a:pPr marL="0" indent="0">
              <a:buNone/>
            </a:pPr>
            <a:endParaRPr lang="en-US" dirty="0"/>
          </a:p>
          <a:p>
            <a:pPr marL="0" indent="0">
              <a:buNone/>
            </a:pPr>
            <a:endParaRPr lang="en-US" dirty="0"/>
          </a:p>
        </p:txBody>
      </p:sp>
      <p:sp>
        <p:nvSpPr>
          <p:cNvPr id="8" name="Content Placeholder 3"/>
          <p:cNvSpPr>
            <a:spLocks noGrp="1"/>
          </p:cNvSpPr>
          <p:nvPr>
            <p:ph sz="half" idx="4294967295"/>
          </p:nvPr>
        </p:nvSpPr>
        <p:spPr>
          <a:xfrm>
            <a:off x="8774110" y="1981200"/>
            <a:ext cx="3048000" cy="4495800"/>
          </a:xfrm>
          <a:ln>
            <a:solidFill>
              <a:schemeClr val="tx2"/>
            </a:solidFill>
          </a:ln>
        </p:spPr>
        <p:txBody>
          <a:bodyPr>
            <a:normAutofit fontScale="70000" lnSpcReduction="20000"/>
          </a:bodyPr>
          <a:lstStyle/>
          <a:p>
            <a:pPr marL="0" indent="0">
              <a:buNone/>
            </a:pPr>
            <a:r>
              <a:rPr lang="en-US" sz="3800" u="sng" dirty="0" smtClean="0"/>
              <a:t>Quoting</a:t>
            </a:r>
          </a:p>
          <a:p>
            <a:pPr marL="0" indent="0">
              <a:buNone/>
            </a:pPr>
            <a:r>
              <a:rPr lang="en-US" sz="2900" dirty="0"/>
              <a:t>Must reference the original source</a:t>
            </a:r>
          </a:p>
          <a:p>
            <a:pPr marL="0" indent="0">
              <a:buNone/>
            </a:pPr>
            <a:endParaRPr lang="en-US" sz="1700" dirty="0" smtClean="0"/>
          </a:p>
          <a:p>
            <a:pPr marL="0" indent="0">
              <a:buNone/>
            </a:pPr>
            <a:r>
              <a:rPr lang="en-US" sz="2900" dirty="0" smtClean="0"/>
              <a:t>The text produced is the exact length of the original text.</a:t>
            </a:r>
          </a:p>
          <a:p>
            <a:pPr marL="0" indent="0">
              <a:buNone/>
            </a:pPr>
            <a:endParaRPr lang="en-US" sz="1700" dirty="0"/>
          </a:p>
          <a:p>
            <a:pPr marL="0" indent="0">
              <a:buNone/>
            </a:pPr>
            <a:r>
              <a:rPr lang="en-US" sz="2900" dirty="0" smtClean="0"/>
              <a:t>Use the original author’s words</a:t>
            </a:r>
          </a:p>
          <a:p>
            <a:pPr marL="0" indent="0">
              <a:buNone/>
            </a:pPr>
            <a:endParaRPr lang="en-US" sz="1700" dirty="0"/>
          </a:p>
          <a:p>
            <a:pPr marL="0" indent="0">
              <a:buNone/>
            </a:pPr>
            <a:r>
              <a:rPr lang="en-US" sz="2900" dirty="0" smtClean="0"/>
              <a:t>Use quotation marks</a:t>
            </a:r>
          </a:p>
          <a:p>
            <a:pPr marL="0" indent="0">
              <a:buNone/>
            </a:pPr>
            <a:endParaRPr lang="en-US" sz="1700" dirty="0"/>
          </a:p>
          <a:p>
            <a:pPr marL="0" indent="0">
              <a:buNone/>
            </a:pPr>
            <a:r>
              <a:rPr lang="en-US" sz="2900" dirty="0" smtClean="0"/>
              <a:t>Include the page number from the original source</a:t>
            </a:r>
            <a:endParaRPr lang="en-US" sz="2900" dirty="0"/>
          </a:p>
        </p:txBody>
      </p:sp>
    </p:spTree>
    <p:extLst>
      <p:ext uri="{BB962C8B-B14F-4D97-AF65-F5344CB8AC3E}">
        <p14:creationId xmlns:p14="http://schemas.microsoft.com/office/powerpoint/2010/main" val="9241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9790" y="990600"/>
            <a:ext cx="9144001" cy="762000"/>
          </a:xfrm>
        </p:spPr>
        <p:txBody>
          <a:bodyPr/>
          <a:lstStyle/>
          <a:p>
            <a:r>
              <a:rPr lang="en-US" dirty="0" smtClean="0"/>
              <a:t>Online Referencing Resources</a:t>
            </a:r>
            <a:endParaRPr lang="en-US" dirty="0"/>
          </a:p>
        </p:txBody>
      </p:sp>
      <p:sp>
        <p:nvSpPr>
          <p:cNvPr id="2" name="Content Placeholder 1"/>
          <p:cNvSpPr>
            <a:spLocks noGrp="1"/>
          </p:cNvSpPr>
          <p:nvPr>
            <p:ph idx="1"/>
          </p:nvPr>
        </p:nvSpPr>
        <p:spPr>
          <a:xfrm>
            <a:off x="1522413" y="2285999"/>
            <a:ext cx="9134391" cy="3733801"/>
          </a:xfrm>
        </p:spPr>
        <p:txBody>
          <a:bodyPr/>
          <a:lstStyle/>
          <a:p>
            <a:r>
              <a:rPr lang="en-US" sz="2400" dirty="0" smtClean="0">
                <a:hlinkClick r:id="rId2"/>
              </a:rPr>
              <a:t>Son of Citation Machine</a:t>
            </a:r>
            <a:r>
              <a:rPr lang="en-US" sz="2400" dirty="0" smtClean="0"/>
              <a:t> – lots of options</a:t>
            </a:r>
          </a:p>
          <a:p>
            <a:r>
              <a:rPr lang="en-US" sz="2400" dirty="0" err="1" smtClean="0">
                <a:hlinkClick r:id="rId3"/>
              </a:rPr>
              <a:t>Bibme</a:t>
            </a:r>
            <a:r>
              <a:rPr lang="en-US" sz="2400" dirty="0" smtClean="0"/>
              <a:t> – nice database for searching</a:t>
            </a:r>
          </a:p>
          <a:p>
            <a:r>
              <a:rPr lang="en-US" sz="2400" dirty="0" err="1" smtClean="0">
                <a:hlinkClick r:id="rId4"/>
              </a:rPr>
              <a:t>EasyBib</a:t>
            </a:r>
            <a:r>
              <a:rPr lang="en-US" sz="2400" dirty="0" smtClean="0"/>
              <a:t> – toolbar option for Chrome</a:t>
            </a:r>
          </a:p>
          <a:p>
            <a:r>
              <a:rPr lang="en-US" sz="2400" dirty="0" err="1" smtClean="0">
                <a:hlinkClick r:id="rId5"/>
              </a:rPr>
              <a:t>OttoBib</a:t>
            </a:r>
            <a:r>
              <a:rPr lang="en-US" sz="2400" dirty="0" smtClean="0"/>
              <a:t> – using ISBN number</a:t>
            </a:r>
          </a:p>
          <a:p>
            <a:r>
              <a:rPr lang="en-US" sz="2400" dirty="0" smtClean="0">
                <a:hlinkClick r:id="rId6"/>
              </a:rPr>
              <a:t>WorksCited4U</a:t>
            </a:r>
            <a:r>
              <a:rPr lang="en-US" sz="2400" dirty="0" smtClean="0"/>
              <a:t> – most basic layout</a:t>
            </a:r>
          </a:p>
          <a:p>
            <a:endParaRPr lang="en-US" dirty="0"/>
          </a:p>
        </p:txBody>
      </p:sp>
    </p:spTree>
    <p:extLst>
      <p:ext uri="{BB962C8B-B14F-4D97-AF65-F5344CB8AC3E}">
        <p14:creationId xmlns:p14="http://schemas.microsoft.com/office/powerpoint/2010/main" val="12090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914400"/>
          </a:xfrm>
        </p:spPr>
        <p:txBody>
          <a:bodyPr/>
          <a:lstStyle/>
          <a:p>
            <a:pPr algn="ctr"/>
            <a:r>
              <a:rPr lang="en-US" dirty="0" smtClean="0">
                <a:latin typeface="Century Gothic" panose="020B0502020202020204" pitchFamily="34" charset="0"/>
              </a:rPr>
              <a:t>Activity</a:t>
            </a:r>
            <a:r>
              <a:rPr lang="en-US" dirty="0" smtClean="0"/>
              <a:t> </a:t>
            </a:r>
            <a:endParaRPr lang="en-US" dirty="0"/>
          </a:p>
        </p:txBody>
      </p:sp>
      <p:sp>
        <p:nvSpPr>
          <p:cNvPr id="2" name="Content Placeholder 1"/>
          <p:cNvSpPr>
            <a:spLocks noGrp="1"/>
          </p:cNvSpPr>
          <p:nvPr>
            <p:ph sz="quarter" idx="13"/>
          </p:nvPr>
        </p:nvSpPr>
        <p:spPr>
          <a:xfrm>
            <a:off x="1522413" y="1676399"/>
            <a:ext cx="9905999" cy="4876801"/>
          </a:xfrm>
        </p:spPr>
        <p:txBody>
          <a:bodyPr>
            <a:normAutofit/>
          </a:bodyPr>
          <a:lstStyle/>
          <a:p>
            <a:pPr marL="0" indent="0">
              <a:buNone/>
            </a:pPr>
            <a:r>
              <a:rPr lang="en-US" sz="2400" cap="none" dirty="0" smtClean="0">
                <a:latin typeface="Century Gothic" panose="020B0502020202020204" pitchFamily="34" charset="0"/>
              </a:rPr>
              <a:t>Choose one (or more) of the online referencing resources.  Make references for the sources in the back of your workshop booklet. </a:t>
            </a:r>
          </a:p>
          <a:p>
            <a:pPr marL="457200" indent="-457200">
              <a:buAutoNum type="arabicPeriod"/>
            </a:pPr>
            <a:endParaRPr lang="en-US" sz="2400" dirty="0" smtClean="0">
              <a:latin typeface="Century Gothic" panose="020B0502020202020204" pitchFamily="34" charset="0"/>
            </a:endParaRPr>
          </a:p>
          <a:p>
            <a:r>
              <a:rPr lang="en-US" sz="2400" dirty="0">
                <a:latin typeface="Century Gothic" panose="020B0502020202020204" pitchFamily="34" charset="0"/>
                <a:hlinkClick r:id="rId2"/>
              </a:rPr>
              <a:t>Son of Citation Machine</a:t>
            </a:r>
            <a:endParaRPr lang="en-US" sz="2400" dirty="0">
              <a:latin typeface="Century Gothic" panose="020B0502020202020204" pitchFamily="34" charset="0"/>
            </a:endParaRPr>
          </a:p>
          <a:p>
            <a:r>
              <a:rPr lang="en-US" sz="2400" dirty="0" err="1">
                <a:latin typeface="Century Gothic" panose="020B0502020202020204" pitchFamily="34" charset="0"/>
                <a:hlinkClick r:id="rId3"/>
              </a:rPr>
              <a:t>Bibme</a:t>
            </a:r>
            <a:endParaRPr lang="en-US" sz="2400" dirty="0">
              <a:latin typeface="Century Gothic" panose="020B0502020202020204" pitchFamily="34" charset="0"/>
            </a:endParaRPr>
          </a:p>
          <a:p>
            <a:r>
              <a:rPr lang="en-US" sz="2400" dirty="0" err="1">
                <a:latin typeface="Century Gothic" panose="020B0502020202020204" pitchFamily="34" charset="0"/>
                <a:hlinkClick r:id="rId4"/>
              </a:rPr>
              <a:t>EasyBib</a:t>
            </a:r>
            <a:endParaRPr lang="en-US" sz="2400" dirty="0">
              <a:latin typeface="Century Gothic" panose="020B0502020202020204" pitchFamily="34" charset="0"/>
            </a:endParaRPr>
          </a:p>
          <a:p>
            <a:r>
              <a:rPr lang="en-US" sz="2400" dirty="0" err="1">
                <a:latin typeface="Century Gothic" panose="020B0502020202020204" pitchFamily="34" charset="0"/>
                <a:hlinkClick r:id="rId5"/>
              </a:rPr>
              <a:t>OttoBib</a:t>
            </a:r>
            <a:endParaRPr lang="en-US" sz="2400" dirty="0">
              <a:latin typeface="Century Gothic" panose="020B0502020202020204" pitchFamily="34" charset="0"/>
            </a:endParaRPr>
          </a:p>
          <a:p>
            <a:r>
              <a:rPr lang="en-US" sz="2400" dirty="0">
                <a:latin typeface="Century Gothic" panose="020B0502020202020204" pitchFamily="34" charset="0"/>
                <a:hlinkClick r:id="rId6"/>
              </a:rPr>
              <a:t>WorksCited4U</a:t>
            </a:r>
            <a:endParaRPr lang="en-US" sz="2400" dirty="0">
              <a:latin typeface="Century Gothic" panose="020B0502020202020204" pitchFamily="34" charset="0"/>
            </a:endParaRPr>
          </a:p>
          <a:p>
            <a:pPr marL="0" indent="0">
              <a:buNone/>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130274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0212" y="762000"/>
            <a:ext cx="9144001" cy="914400"/>
          </a:xfrm>
        </p:spPr>
        <p:txBody>
          <a:bodyPr>
            <a:normAutofit fontScale="90000"/>
          </a:bodyPr>
          <a:lstStyle/>
          <a:p>
            <a:r>
              <a:rPr lang="en-US" dirty="0" smtClean="0"/>
              <a:t>Korean vs English Communication</a:t>
            </a:r>
            <a:endParaRPr lang="en-US" dirty="0"/>
          </a:p>
        </p:txBody>
      </p:sp>
      <p:sp>
        <p:nvSpPr>
          <p:cNvPr id="2" name="Content Placeholder 1"/>
          <p:cNvSpPr>
            <a:spLocks noGrp="1"/>
          </p:cNvSpPr>
          <p:nvPr>
            <p:ph idx="1"/>
          </p:nvPr>
        </p:nvSpPr>
        <p:spPr/>
        <p:txBody>
          <a:bodyPr>
            <a:normAutofit/>
          </a:bodyPr>
          <a:lstStyle/>
          <a:p>
            <a:r>
              <a:rPr lang="en-US" sz="2800" dirty="0" smtClean="0"/>
              <a:t>English is “top loaded”</a:t>
            </a:r>
          </a:p>
          <a:p>
            <a:endParaRPr lang="en-US" sz="2800" dirty="0" smtClean="0"/>
          </a:p>
          <a:p>
            <a:r>
              <a:rPr lang="en-US" sz="2800" dirty="0" smtClean="0"/>
              <a:t>Main points come before details</a:t>
            </a:r>
          </a:p>
          <a:p>
            <a:endParaRPr lang="en-US" sz="2800" dirty="0" smtClean="0"/>
          </a:p>
          <a:p>
            <a:r>
              <a:rPr lang="en-US" sz="2800" dirty="0" smtClean="0"/>
              <a:t>Key points are stated:</a:t>
            </a:r>
          </a:p>
          <a:p>
            <a:pPr lvl="1"/>
            <a:r>
              <a:rPr lang="en-US" sz="2800" dirty="0" smtClean="0"/>
              <a:t>Early in paragraphs</a:t>
            </a:r>
          </a:p>
          <a:p>
            <a:pPr lvl="1"/>
            <a:r>
              <a:rPr lang="en-US" sz="2800" dirty="0" smtClean="0"/>
              <a:t>Then explained further</a:t>
            </a:r>
            <a:endParaRPr lang="en-US" sz="2800" dirty="0"/>
          </a:p>
        </p:txBody>
      </p:sp>
    </p:spTree>
    <p:extLst>
      <p:ext uri="{BB962C8B-B14F-4D97-AF65-F5344CB8AC3E}">
        <p14:creationId xmlns:p14="http://schemas.microsoft.com/office/powerpoint/2010/main" val="140375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12" y="2639402"/>
            <a:ext cx="5029200" cy="838200"/>
          </a:xfrm>
        </p:spPr>
        <p:txBody>
          <a:bodyPr>
            <a:normAutofit fontScale="90000"/>
          </a:bodyPr>
          <a:lstStyle/>
          <a:p>
            <a:r>
              <a:rPr lang="en-US" dirty="0" smtClean="0"/>
              <a:t>Guides for Authors</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3412" y="304799"/>
            <a:ext cx="5257800" cy="6374183"/>
          </a:xfrm>
        </p:spPr>
      </p:pic>
    </p:spTree>
    <p:extLst>
      <p:ext uri="{BB962C8B-B14F-4D97-AF65-F5344CB8AC3E}">
        <p14:creationId xmlns:p14="http://schemas.microsoft.com/office/powerpoint/2010/main" val="379348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pPr algn="ctr"/>
            <a:r>
              <a:rPr lang="en-US" dirty="0" smtClean="0">
                <a:latin typeface="Century Gothic" panose="020B0502020202020204" pitchFamily="34" charset="0"/>
              </a:rPr>
              <a:t>Activity</a:t>
            </a:r>
            <a:endParaRPr lang="en-US" dirty="0">
              <a:latin typeface="Century Gothic" panose="020B0502020202020204" pitchFamily="34" charset="0"/>
            </a:endParaRPr>
          </a:p>
        </p:txBody>
      </p:sp>
      <p:sp>
        <p:nvSpPr>
          <p:cNvPr id="2" name="Content Placeholder 1"/>
          <p:cNvSpPr>
            <a:spLocks noGrp="1"/>
          </p:cNvSpPr>
          <p:nvPr>
            <p:ph sz="quarter" idx="13"/>
          </p:nvPr>
        </p:nvSpPr>
        <p:spPr>
          <a:xfrm>
            <a:off x="1522413" y="1219201"/>
            <a:ext cx="9524999" cy="4800600"/>
          </a:xfrm>
        </p:spPr>
        <p:txBody>
          <a:bodyPr>
            <a:normAutofit/>
          </a:bodyPr>
          <a:lstStyle/>
          <a:p>
            <a:pPr marL="0" indent="0">
              <a:buNone/>
            </a:pPr>
            <a:r>
              <a:rPr lang="en-US" sz="2400" cap="none" dirty="0" smtClean="0">
                <a:latin typeface="Century Gothic" panose="020B0502020202020204" pitchFamily="34" charset="0"/>
              </a:rPr>
              <a:t>Find the submission guidelines/guide for authors for your intended publication.</a:t>
            </a:r>
          </a:p>
          <a:p>
            <a:pPr marL="457200" indent="-457200">
              <a:buAutoNum type="arabicPeriod"/>
            </a:pPr>
            <a:endParaRPr lang="en-US" sz="2400" cap="none" dirty="0" smtClean="0">
              <a:latin typeface="Century Gothic" panose="020B0502020202020204" pitchFamily="34" charset="0"/>
            </a:endParaRPr>
          </a:p>
          <a:p>
            <a:pPr marL="0" indent="0">
              <a:buNone/>
            </a:pPr>
            <a:r>
              <a:rPr lang="en-US" sz="2400" cap="none" dirty="0" smtClean="0">
                <a:latin typeface="Century Gothic" panose="020B0502020202020204" pitchFamily="34" charset="0"/>
              </a:rPr>
              <a:t>Answer the following:</a:t>
            </a:r>
          </a:p>
          <a:p>
            <a:pPr marL="0" indent="0">
              <a:buNone/>
            </a:pPr>
            <a:r>
              <a:rPr lang="en-US" sz="2400" cap="none" dirty="0" smtClean="0">
                <a:latin typeface="Century Gothic" panose="020B0502020202020204" pitchFamily="34" charset="0"/>
              </a:rPr>
              <a:t>	1. What is the maximum number of word for abstracts?</a:t>
            </a:r>
          </a:p>
          <a:p>
            <a:pPr marL="0" indent="0">
              <a:buNone/>
            </a:pPr>
            <a:r>
              <a:rPr lang="en-US" sz="2400" cap="none" dirty="0" smtClean="0">
                <a:latin typeface="Century Gothic" panose="020B0502020202020204" pitchFamily="34" charset="0"/>
              </a:rPr>
              <a:t>	2. How should sections be divided?</a:t>
            </a:r>
          </a:p>
          <a:p>
            <a:pPr marL="0" indent="0">
              <a:buNone/>
            </a:pPr>
            <a:r>
              <a:rPr lang="en-US" sz="2400" cap="none" dirty="0" smtClean="0">
                <a:latin typeface="Century Gothic" panose="020B0502020202020204" pitchFamily="34" charset="0"/>
              </a:rPr>
              <a:t>	3. Is a conclusions section recommended?</a:t>
            </a:r>
          </a:p>
          <a:p>
            <a:pPr marL="0" indent="0">
              <a:buNone/>
            </a:pPr>
            <a:r>
              <a:rPr lang="en-US" sz="2400" cap="none" dirty="0" smtClean="0">
                <a:latin typeface="Century Gothic" panose="020B0502020202020204" pitchFamily="34" charset="0"/>
              </a:rPr>
              <a:t>	4. What information belongs on the title page?</a:t>
            </a:r>
          </a:p>
          <a:p>
            <a:pPr marL="0" indent="0">
              <a:buNone/>
            </a:pPr>
            <a:r>
              <a:rPr lang="en-US" sz="2400" cap="none" dirty="0" smtClean="0">
                <a:latin typeface="Century Gothic" panose="020B0502020202020204" pitchFamily="34" charset="0"/>
              </a:rPr>
              <a:t>	5. What are the rules for referencing?</a:t>
            </a:r>
            <a:endParaRPr lang="en-US" sz="2400" cap="none" dirty="0">
              <a:latin typeface="Century Gothic" panose="020B0502020202020204" pitchFamily="34" charset="0"/>
            </a:endParaRPr>
          </a:p>
        </p:txBody>
      </p:sp>
    </p:spTree>
    <p:extLst>
      <p:ext uri="{BB962C8B-B14F-4D97-AF65-F5344CB8AC3E}">
        <p14:creationId xmlns:p14="http://schemas.microsoft.com/office/powerpoint/2010/main" val="219660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066800"/>
          </a:xfrm>
        </p:spPr>
        <p:txBody>
          <a:bodyPr/>
          <a:lstStyle/>
          <a:p>
            <a:r>
              <a:rPr lang="en-US" dirty="0" smtClean="0"/>
              <a:t>Grammar Time</a:t>
            </a:r>
            <a:endParaRPr lang="en-US" dirty="0"/>
          </a:p>
        </p:txBody>
      </p:sp>
      <p:sp>
        <p:nvSpPr>
          <p:cNvPr id="3" name="Content Placeholder 2"/>
          <p:cNvSpPr>
            <a:spLocks noGrp="1"/>
          </p:cNvSpPr>
          <p:nvPr>
            <p:ph idx="1"/>
          </p:nvPr>
        </p:nvSpPr>
        <p:spPr/>
        <p:txBody>
          <a:bodyPr>
            <a:normAutofit/>
          </a:bodyPr>
          <a:lstStyle/>
          <a:p>
            <a:r>
              <a:rPr lang="en-US" sz="3600" dirty="0" smtClean="0"/>
              <a:t>Let’s look at a sample article</a:t>
            </a:r>
          </a:p>
          <a:p>
            <a:endParaRPr lang="en-US" sz="3600" dirty="0"/>
          </a:p>
          <a:p>
            <a:r>
              <a:rPr lang="en-US" sz="3600" dirty="0" smtClean="0"/>
              <a:t>What can we learn about grammar?</a:t>
            </a:r>
            <a:endParaRPr lang="en-US" sz="3600" dirty="0"/>
          </a:p>
        </p:txBody>
      </p:sp>
    </p:spTree>
    <p:extLst>
      <p:ext uri="{BB962C8B-B14F-4D97-AF65-F5344CB8AC3E}">
        <p14:creationId xmlns:p14="http://schemas.microsoft.com/office/powerpoint/2010/main" val="13486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Grammar</a:t>
            </a:r>
            <a:endParaRPr lang="en-US" dirty="0"/>
          </a:p>
        </p:txBody>
      </p:sp>
      <p:sp>
        <p:nvSpPr>
          <p:cNvPr id="2" name="Content Placeholder 1"/>
          <p:cNvSpPr>
            <a:spLocks noGrp="1"/>
          </p:cNvSpPr>
          <p:nvPr>
            <p:ph idx="1"/>
          </p:nvPr>
        </p:nvSpPr>
        <p:spPr/>
        <p:txBody>
          <a:bodyPr/>
          <a:lstStyle/>
          <a:p>
            <a:endParaRPr lang="en-US" dirty="0" smtClean="0"/>
          </a:p>
          <a:p>
            <a:pPr marL="0" indent="0">
              <a:buNone/>
            </a:pPr>
            <a:endParaRPr lang="en-US" sz="5400" dirty="0" smtClean="0"/>
          </a:p>
          <a:p>
            <a:pPr marL="0" indent="0">
              <a:buNone/>
            </a:pPr>
            <a:r>
              <a:rPr lang="en-US" sz="5400" dirty="0" smtClean="0"/>
              <a:t>Let’s look at verbs…</a:t>
            </a:r>
            <a:endParaRPr lang="en-US" sz="5400" dirty="0"/>
          </a:p>
        </p:txBody>
      </p:sp>
    </p:spTree>
    <p:extLst>
      <p:ext uri="{BB962C8B-B14F-4D97-AF65-F5344CB8AC3E}">
        <p14:creationId xmlns:p14="http://schemas.microsoft.com/office/powerpoint/2010/main" val="1195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2" y="152400"/>
            <a:ext cx="10134601" cy="685800"/>
          </a:xfrm>
        </p:spPr>
        <p:txBody>
          <a:bodyPr>
            <a:normAutofit/>
          </a:bodyPr>
          <a:lstStyle/>
          <a:p>
            <a:r>
              <a:rPr lang="en-US" dirty="0" smtClean="0"/>
              <a:t>Introduction (</a:t>
            </a:r>
            <a:r>
              <a:rPr lang="en-US" dirty="0" err="1" smtClean="0"/>
              <a:t>INcomplete</a:t>
            </a:r>
            <a:r>
              <a:rPr lang="en-US" dirty="0" smtClean="0"/>
              <a:t>)</a:t>
            </a:r>
            <a:endParaRPr lang="en-US" dirty="0"/>
          </a:p>
        </p:txBody>
      </p:sp>
      <p:sp>
        <p:nvSpPr>
          <p:cNvPr id="2" name="Content Placeholder 1"/>
          <p:cNvSpPr>
            <a:spLocks noGrp="1"/>
          </p:cNvSpPr>
          <p:nvPr>
            <p:ph idx="1"/>
          </p:nvPr>
        </p:nvSpPr>
        <p:spPr>
          <a:xfrm>
            <a:off x="531812" y="838200"/>
            <a:ext cx="11049000" cy="5791200"/>
          </a:xfrm>
        </p:spPr>
        <p:txBody>
          <a:bodyPr>
            <a:noAutofit/>
          </a:bodyPr>
          <a:lstStyle/>
          <a:p>
            <a:pPr marL="0" indent="0" fontAlgn="base">
              <a:buNone/>
            </a:pPr>
            <a:r>
              <a:rPr lang="en-US" sz="1900" dirty="0" smtClean="0"/>
              <a:t>Silicon </a:t>
            </a:r>
            <a:r>
              <a:rPr lang="en-US" sz="1900" dirty="0"/>
              <a:t>carbide ceramic material </a:t>
            </a:r>
            <a:r>
              <a:rPr lang="en-US" sz="1900" dirty="0">
                <a:solidFill>
                  <a:srgbClr val="FFFF00"/>
                </a:solidFill>
              </a:rPr>
              <a:t>has</a:t>
            </a:r>
            <a:r>
              <a:rPr lang="en-US" sz="1900" dirty="0"/>
              <a:t> many applications in a wide range of industries due to his attractive combination of properties such as wide band gap </a:t>
            </a:r>
            <a:r>
              <a:rPr lang="en-US" sz="1900" dirty="0">
                <a:hlinkClick r:id="rId3"/>
              </a:rPr>
              <a:t>[1]</a:t>
            </a:r>
            <a:r>
              <a:rPr lang="en-US" sz="1900" dirty="0"/>
              <a:t>, large electron mobility </a:t>
            </a:r>
            <a:r>
              <a:rPr lang="en-US" sz="1900" dirty="0">
                <a:hlinkClick r:id="rId4"/>
              </a:rPr>
              <a:t>[2]</a:t>
            </a:r>
            <a:r>
              <a:rPr lang="en-US" sz="1900" dirty="0"/>
              <a:t>, high thermal conductivity, chemical inertness and low neutron absorption cross section. In the nuclear industry it </a:t>
            </a:r>
            <a:r>
              <a:rPr lang="en-US" sz="1900" dirty="0">
                <a:solidFill>
                  <a:srgbClr val="FFFF00"/>
                </a:solidFill>
              </a:rPr>
              <a:t>is</a:t>
            </a:r>
            <a:r>
              <a:rPr lang="en-US" sz="1900" dirty="0"/>
              <a:t> </a:t>
            </a:r>
            <a:r>
              <a:rPr lang="en-US" sz="1900" dirty="0">
                <a:solidFill>
                  <a:srgbClr val="FFFF00"/>
                </a:solidFill>
              </a:rPr>
              <a:t>used</a:t>
            </a:r>
            <a:r>
              <a:rPr lang="en-US" sz="1900" dirty="0"/>
              <a:t> as coating in tri-structural isotropic (TRISO) fuel </a:t>
            </a:r>
            <a:r>
              <a:rPr lang="en-US" sz="1900" dirty="0">
                <a:hlinkClick r:id="rId5"/>
              </a:rPr>
              <a:t>[3]</a:t>
            </a:r>
            <a:r>
              <a:rPr lang="en-US" sz="1900" dirty="0"/>
              <a:t> and </a:t>
            </a:r>
            <a:r>
              <a:rPr lang="en-US" sz="1900" dirty="0">
                <a:hlinkClick r:id="rId6"/>
              </a:rPr>
              <a:t>[4]</a:t>
            </a:r>
            <a:r>
              <a:rPr lang="en-US" sz="1900" dirty="0"/>
              <a:t> and it </a:t>
            </a:r>
            <a:r>
              <a:rPr lang="en-US" sz="1900" dirty="0">
                <a:solidFill>
                  <a:srgbClr val="FFFF00"/>
                </a:solidFill>
              </a:rPr>
              <a:t>is seen </a:t>
            </a:r>
            <a:r>
              <a:rPr lang="en-US" sz="1900" dirty="0"/>
              <a:t>as alternative to zirconium alloys for a new generation of nuclear fuel cladding.</a:t>
            </a:r>
          </a:p>
          <a:p>
            <a:pPr marL="0" indent="0" fontAlgn="base">
              <a:buNone/>
            </a:pPr>
            <a:r>
              <a:rPr lang="en-US" sz="1900" dirty="0"/>
              <a:t>Zirconium alloys </a:t>
            </a:r>
            <a:r>
              <a:rPr lang="en-US" sz="1900" dirty="0">
                <a:solidFill>
                  <a:srgbClr val="FFFF00"/>
                </a:solidFill>
              </a:rPr>
              <a:t>have been used </a:t>
            </a:r>
            <a:r>
              <a:rPr lang="en-US" sz="1900" dirty="0"/>
              <a:t>as fuel cladding material for water-cooled reactors for over 50 years. However, the recent Fukushima accident </a:t>
            </a:r>
            <a:r>
              <a:rPr lang="en-US" sz="1900" dirty="0">
                <a:solidFill>
                  <a:srgbClr val="FFFF00"/>
                </a:solidFill>
              </a:rPr>
              <a:t>underlines</a:t>
            </a:r>
            <a:r>
              <a:rPr lang="en-US" sz="1900" dirty="0"/>
              <a:t> the vulnerability of such alloys under severe accident conditions, when gross oxidation can result in the generation of large quantities of hydrogen, giving rise to the risk of an explosion. Ceramic </a:t>
            </a:r>
            <a:r>
              <a:rPr lang="en-US" sz="1900" dirty="0" err="1"/>
              <a:t>SiC</a:t>
            </a:r>
            <a:r>
              <a:rPr lang="en-US" sz="1900" dirty="0"/>
              <a:t>–</a:t>
            </a:r>
            <a:r>
              <a:rPr lang="en-US" sz="1900" dirty="0" err="1"/>
              <a:t>SiC</a:t>
            </a:r>
            <a:r>
              <a:rPr lang="en-US" sz="1900" dirty="0"/>
              <a:t> composite claddings </a:t>
            </a:r>
            <a:r>
              <a:rPr lang="en-US" sz="1900" dirty="0">
                <a:solidFill>
                  <a:srgbClr val="FFFF00"/>
                </a:solidFill>
              </a:rPr>
              <a:t>offer</a:t>
            </a:r>
            <a:r>
              <a:rPr lang="en-US" sz="1900" dirty="0"/>
              <a:t> significantly improved oxidation resistance and the absence of hydrogen generation at high temperatures </a:t>
            </a:r>
            <a:r>
              <a:rPr lang="en-US" sz="1900" dirty="0">
                <a:hlinkClick r:id="rId7"/>
              </a:rPr>
              <a:t>[5]</a:t>
            </a:r>
            <a:r>
              <a:rPr lang="en-US" sz="1900" dirty="0"/>
              <a:t>.</a:t>
            </a:r>
          </a:p>
          <a:p>
            <a:pPr marL="0" indent="0" fontAlgn="base">
              <a:buNone/>
            </a:pPr>
            <a:r>
              <a:rPr lang="en-US" sz="1900" dirty="0"/>
              <a:t>In addition, in nuclear applications silicon carbide provides an effective barrier to the diffusion of gaseous and metallic fission products </a:t>
            </a:r>
            <a:r>
              <a:rPr lang="en-US" sz="1900" dirty="0">
                <a:hlinkClick r:id="rId8"/>
              </a:rPr>
              <a:t>[6]</a:t>
            </a:r>
            <a:r>
              <a:rPr lang="en-US" sz="1900" dirty="0"/>
              <a:t>, </a:t>
            </a:r>
            <a:r>
              <a:rPr lang="en-US" sz="1900" dirty="0">
                <a:hlinkClick r:id="rId9"/>
              </a:rPr>
              <a:t>[7]</a:t>
            </a:r>
            <a:r>
              <a:rPr lang="en-US" sz="1900" dirty="0"/>
              <a:t> and </a:t>
            </a:r>
            <a:r>
              <a:rPr lang="en-US" sz="1900" dirty="0">
                <a:hlinkClick r:id="rId10"/>
              </a:rPr>
              <a:t>[8]</a:t>
            </a:r>
            <a:r>
              <a:rPr lang="en-US" sz="1900" dirty="0"/>
              <a:t>. Therefore, the integrity of silicon carbide material </a:t>
            </a:r>
            <a:r>
              <a:rPr lang="en-US" sz="1900" dirty="0">
                <a:solidFill>
                  <a:srgbClr val="FFFF00"/>
                </a:solidFill>
              </a:rPr>
              <a:t>is</a:t>
            </a:r>
            <a:r>
              <a:rPr lang="en-US" sz="1900" dirty="0"/>
              <a:t> crucial to the safety and the performance of nuclear power plants.</a:t>
            </a:r>
          </a:p>
          <a:p>
            <a:pPr marL="0" indent="0" fontAlgn="base">
              <a:buNone/>
            </a:pPr>
            <a:r>
              <a:rPr lang="en-US" sz="1900" dirty="0"/>
              <a:t>However the integrity of silicon carbide layer </a:t>
            </a:r>
            <a:r>
              <a:rPr lang="en-US" sz="1900" dirty="0">
                <a:solidFill>
                  <a:srgbClr val="FFFF00"/>
                </a:solidFill>
              </a:rPr>
              <a:t>is compromised </a:t>
            </a:r>
            <a:r>
              <a:rPr lang="en-US" sz="1900" dirty="0"/>
              <a:t>by palladium fission products that </a:t>
            </a:r>
            <a:r>
              <a:rPr lang="en-US" sz="1900" dirty="0">
                <a:solidFill>
                  <a:srgbClr val="FFFF00"/>
                </a:solidFill>
              </a:rPr>
              <a:t>are formed </a:t>
            </a:r>
            <a:r>
              <a:rPr lang="en-US" sz="1900" dirty="0"/>
              <a:t>by the fission of nuclear fuel. Palladium </a:t>
            </a:r>
            <a:r>
              <a:rPr lang="en-US" sz="1900" dirty="0" smtClean="0"/>
              <a:t>unlike other </a:t>
            </a:r>
            <a:r>
              <a:rPr lang="en-US" sz="1900" dirty="0"/>
              <a:t>fission products such as rare-earth elements, </a:t>
            </a:r>
            <a:r>
              <a:rPr lang="en-US" sz="1900" dirty="0">
                <a:solidFill>
                  <a:srgbClr val="FFFF00"/>
                </a:solidFill>
              </a:rPr>
              <a:t>causes</a:t>
            </a:r>
            <a:r>
              <a:rPr lang="en-US" sz="1900" dirty="0"/>
              <a:t> degradation of the silicon carbide</a:t>
            </a:r>
            <a:r>
              <a:rPr lang="en-US" sz="1900" dirty="0">
                <a:hlinkClick r:id="rId11"/>
              </a:rPr>
              <a:t>[9]</a:t>
            </a:r>
            <a:r>
              <a:rPr lang="en-US" sz="1900" dirty="0"/>
              <a:t> and </a:t>
            </a:r>
            <a:r>
              <a:rPr lang="en-US" sz="1900" dirty="0">
                <a:hlinkClick r:id="rId12"/>
              </a:rPr>
              <a:t>[10]</a:t>
            </a:r>
            <a:r>
              <a:rPr lang="en-US" sz="1900" dirty="0"/>
              <a:t>. Therefore it </a:t>
            </a:r>
            <a:r>
              <a:rPr lang="en-US" sz="1900" dirty="0" smtClean="0">
                <a:solidFill>
                  <a:srgbClr val="FFFF00"/>
                </a:solidFill>
              </a:rPr>
              <a:t>is</a:t>
            </a:r>
            <a:r>
              <a:rPr lang="en-US" sz="1900" dirty="0" smtClean="0"/>
              <a:t> </a:t>
            </a:r>
            <a:r>
              <a:rPr lang="en-US" sz="1900" dirty="0"/>
              <a:t>important to understand the silicon carbide interaction with palladium</a:t>
            </a:r>
            <a:r>
              <a:rPr lang="en-US" sz="1900" dirty="0" smtClean="0"/>
              <a:t>.</a:t>
            </a:r>
            <a:endParaRPr lang="en-US" sz="1900" dirty="0"/>
          </a:p>
        </p:txBody>
      </p:sp>
    </p:spTree>
    <p:extLst>
      <p:ext uri="{BB962C8B-B14F-4D97-AF65-F5344CB8AC3E}">
        <p14:creationId xmlns:p14="http://schemas.microsoft.com/office/powerpoint/2010/main" val="34455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2" y="381000"/>
            <a:ext cx="9982202" cy="533400"/>
          </a:xfrm>
        </p:spPr>
        <p:txBody>
          <a:bodyPr>
            <a:normAutofit fontScale="90000"/>
          </a:bodyPr>
          <a:lstStyle/>
          <a:p>
            <a:r>
              <a:rPr lang="en-US" dirty="0"/>
              <a:t>Experimental </a:t>
            </a:r>
            <a:r>
              <a:rPr lang="en-US" dirty="0" smtClean="0"/>
              <a:t>work (</a:t>
            </a:r>
            <a:r>
              <a:rPr lang="en-US" dirty="0" err="1" smtClean="0"/>
              <a:t>INcomplete</a:t>
            </a:r>
            <a:r>
              <a:rPr lang="en-US" dirty="0" smtClean="0"/>
              <a:t>)</a:t>
            </a:r>
            <a:endParaRPr lang="en-US" dirty="0"/>
          </a:p>
        </p:txBody>
      </p:sp>
      <p:sp>
        <p:nvSpPr>
          <p:cNvPr id="2" name="Content Placeholder 1"/>
          <p:cNvSpPr>
            <a:spLocks noGrp="1"/>
          </p:cNvSpPr>
          <p:nvPr>
            <p:ph idx="1"/>
          </p:nvPr>
        </p:nvSpPr>
        <p:spPr>
          <a:xfrm>
            <a:off x="684212" y="990600"/>
            <a:ext cx="10515600" cy="5333999"/>
          </a:xfrm>
        </p:spPr>
        <p:txBody>
          <a:bodyPr>
            <a:noAutofit/>
          </a:bodyPr>
          <a:lstStyle/>
          <a:p>
            <a:pPr marL="0" indent="0" fontAlgn="base">
              <a:buNone/>
            </a:pPr>
            <a:r>
              <a:rPr lang="en-US" sz="1800" dirty="0" smtClean="0"/>
              <a:t>High </a:t>
            </a:r>
            <a:r>
              <a:rPr lang="en-US" sz="1800" dirty="0"/>
              <a:t>purity powders of alpha silicon carbide (</a:t>
            </a:r>
            <a:r>
              <a:rPr lang="en-US" sz="1800" dirty="0" err="1"/>
              <a:t>Goodfellow</a:t>
            </a:r>
            <a:r>
              <a:rPr lang="en-US" sz="1800" dirty="0"/>
              <a:t>, mean particle size &lt;1 </a:t>
            </a:r>
            <a:r>
              <a:rPr lang="en-US" sz="1800" dirty="0" err="1"/>
              <a:t>μm</a:t>
            </a:r>
            <a:r>
              <a:rPr lang="en-US" sz="1800" dirty="0"/>
              <a:t>, 99.9% trace metal basis), beta silicon carbide (Alpha </a:t>
            </a:r>
            <a:r>
              <a:rPr lang="en-US" sz="1800" dirty="0" err="1"/>
              <a:t>Aesar</a:t>
            </a:r>
            <a:r>
              <a:rPr lang="en-US" sz="1800" dirty="0"/>
              <a:t>, mean particle size 1 </a:t>
            </a:r>
            <a:r>
              <a:rPr lang="en-US" sz="1800" dirty="0" err="1"/>
              <a:t>μm</a:t>
            </a:r>
            <a:r>
              <a:rPr lang="en-US" sz="1800" dirty="0"/>
              <a:t>, 99.8% trace metal basis) and palladium (Sigma–Aldrich, mean particle size &lt;1 </a:t>
            </a:r>
            <a:r>
              <a:rPr lang="en-US" sz="1800" dirty="0" err="1"/>
              <a:t>μm</a:t>
            </a:r>
            <a:r>
              <a:rPr lang="en-US" sz="1800" dirty="0"/>
              <a:t>, ⩽99.9% and trace metal basis) </a:t>
            </a:r>
            <a:r>
              <a:rPr lang="en-US" sz="1800" dirty="0">
                <a:solidFill>
                  <a:srgbClr val="FFFF00"/>
                </a:solidFill>
              </a:rPr>
              <a:t>were used </a:t>
            </a:r>
            <a:r>
              <a:rPr lang="en-US" sz="1800" dirty="0"/>
              <a:t>to produce pellets with the procedure described in the following paragraph.</a:t>
            </a:r>
          </a:p>
          <a:p>
            <a:pPr marL="0" indent="0" fontAlgn="base">
              <a:buNone/>
            </a:pPr>
            <a:r>
              <a:rPr lang="en-US" sz="1800" dirty="0"/>
              <a:t>A powder mixture containing 95 at.% alpha </a:t>
            </a:r>
            <a:r>
              <a:rPr lang="en-US" sz="1800" dirty="0" err="1"/>
              <a:t>SiC</a:t>
            </a:r>
            <a:r>
              <a:rPr lang="en-US" sz="1800" dirty="0"/>
              <a:t> and 5 at.%</a:t>
            </a:r>
            <a:r>
              <a:rPr lang="en-US" sz="1800" dirty="0" err="1"/>
              <a:t>Pd</a:t>
            </a:r>
            <a:r>
              <a:rPr lang="en-US" sz="1800" dirty="0"/>
              <a:t>, a powder mixture containing 95 at.% beta </a:t>
            </a:r>
            <a:r>
              <a:rPr lang="en-US" sz="1800" dirty="0" err="1"/>
              <a:t>SiC</a:t>
            </a:r>
            <a:r>
              <a:rPr lang="en-US" sz="1800" dirty="0"/>
              <a:t> and 5 at.%</a:t>
            </a:r>
            <a:r>
              <a:rPr lang="en-US" sz="1800" dirty="0" err="1"/>
              <a:t>Pd</a:t>
            </a:r>
            <a:r>
              <a:rPr lang="en-US" sz="1800" dirty="0"/>
              <a:t> and a powder mixture containing 97 at.% beta </a:t>
            </a:r>
            <a:r>
              <a:rPr lang="en-US" sz="1800" dirty="0" err="1"/>
              <a:t>SiC</a:t>
            </a:r>
            <a:r>
              <a:rPr lang="en-US" sz="1800" dirty="0"/>
              <a:t> and 3 at.%</a:t>
            </a:r>
            <a:r>
              <a:rPr lang="en-US" sz="1800" dirty="0" err="1"/>
              <a:t>Pd</a:t>
            </a:r>
            <a:r>
              <a:rPr lang="en-US" sz="1800" dirty="0"/>
              <a:t> </a:t>
            </a:r>
            <a:r>
              <a:rPr lang="en-US" sz="1800" dirty="0">
                <a:solidFill>
                  <a:srgbClr val="FFFF00"/>
                </a:solidFill>
              </a:rPr>
              <a:t>were blended </a:t>
            </a:r>
            <a:r>
              <a:rPr lang="en-US" sz="1800" dirty="0"/>
              <a:t>for 12 h in an automatic machine. Subsequently the obtained mixtures </a:t>
            </a:r>
            <a:r>
              <a:rPr lang="en-US" sz="1800" dirty="0">
                <a:solidFill>
                  <a:srgbClr val="FFFF00"/>
                </a:solidFill>
              </a:rPr>
              <a:t>were </a:t>
            </a:r>
            <a:r>
              <a:rPr lang="en-US" sz="1800" dirty="0" err="1">
                <a:solidFill>
                  <a:srgbClr val="FFFF00"/>
                </a:solidFill>
              </a:rPr>
              <a:t>uniaxially</a:t>
            </a:r>
            <a:r>
              <a:rPr lang="en-US" sz="1800" dirty="0">
                <a:solidFill>
                  <a:srgbClr val="FFFF00"/>
                </a:solidFill>
              </a:rPr>
              <a:t> cold-pressed </a:t>
            </a:r>
            <a:r>
              <a:rPr lang="en-US" sz="1800" dirty="0"/>
              <a:t>under a pressure 0.98 MPa in hard steel dies using a hydraulic press. The formed compacts </a:t>
            </a:r>
            <a:r>
              <a:rPr lang="en-US" sz="1800" dirty="0">
                <a:solidFill>
                  <a:srgbClr val="FFFF00"/>
                </a:solidFill>
              </a:rPr>
              <a:t>had</a:t>
            </a:r>
            <a:r>
              <a:rPr lang="en-US" sz="1800" dirty="0"/>
              <a:t> a cylindrical shape with a diameter of 5 mm.</a:t>
            </a:r>
          </a:p>
          <a:p>
            <a:pPr marL="0" indent="0" fontAlgn="base">
              <a:buNone/>
            </a:pPr>
            <a:r>
              <a:rPr lang="en-US" sz="1800" dirty="0"/>
              <a:t>NETZSCH STA 449 F1 thermal </a:t>
            </a:r>
            <a:r>
              <a:rPr lang="en-US" sz="1800" dirty="0" err="1"/>
              <a:t>analyser</a:t>
            </a:r>
            <a:r>
              <a:rPr lang="en-US" sz="1800" dirty="0"/>
              <a:t> </a:t>
            </a:r>
            <a:r>
              <a:rPr lang="en-US" sz="1800" dirty="0">
                <a:solidFill>
                  <a:srgbClr val="FFFF00"/>
                </a:solidFill>
              </a:rPr>
              <a:t>was used</a:t>
            </a:r>
            <a:r>
              <a:rPr lang="en-US" sz="1800" dirty="0"/>
              <a:t> to perform </a:t>
            </a:r>
            <a:r>
              <a:rPr lang="en-US" sz="1800" dirty="0" err="1"/>
              <a:t>thermogravimetry</a:t>
            </a:r>
            <a:r>
              <a:rPr lang="en-US" sz="1800" dirty="0"/>
              <a:t> (TG) and differential scanning calorimetry (DSC) studies. </a:t>
            </a:r>
            <a:r>
              <a:rPr lang="en-US" sz="1800" dirty="0" err="1"/>
              <a:t>Thermoscans</a:t>
            </a:r>
            <a:r>
              <a:rPr lang="en-US" sz="1800" dirty="0"/>
              <a:t> </a:t>
            </a:r>
            <a:r>
              <a:rPr lang="en-US" sz="1800" dirty="0">
                <a:solidFill>
                  <a:srgbClr val="FFFF00"/>
                </a:solidFill>
              </a:rPr>
              <a:t>were conducted </a:t>
            </a:r>
            <a:r>
              <a:rPr lang="en-US" sz="1800" dirty="0"/>
              <a:t>in 20 ml/min argon flow from 293 K to 1773 K at a temperature increment of 5 K/min.</a:t>
            </a:r>
          </a:p>
          <a:p>
            <a:pPr marL="0" indent="0" fontAlgn="base">
              <a:buNone/>
            </a:pPr>
            <a:r>
              <a:rPr lang="en-US" sz="1800" dirty="0"/>
              <a:t>X-ray diffraction (XRD) measurements </a:t>
            </a:r>
            <a:r>
              <a:rPr lang="en-US" sz="1800" dirty="0">
                <a:solidFill>
                  <a:srgbClr val="FFFF00"/>
                </a:solidFill>
              </a:rPr>
              <a:t>were performed</a:t>
            </a:r>
            <a:r>
              <a:rPr lang="en-US" sz="1800" dirty="0"/>
              <a:t> using a </a:t>
            </a:r>
            <a:r>
              <a:rPr lang="en-US" sz="1800" dirty="0" err="1"/>
              <a:t>PANalytical</a:t>
            </a:r>
            <a:r>
              <a:rPr lang="en-US" sz="1800" dirty="0"/>
              <a:t> </a:t>
            </a:r>
            <a:r>
              <a:rPr lang="en-US" sz="1800" dirty="0" err="1"/>
              <a:t>X’Pert</a:t>
            </a:r>
            <a:r>
              <a:rPr lang="en-US" sz="1800" dirty="0"/>
              <a:t> MPD X-ray diffractometer in order to identify the phase composition of the specimens before and after </a:t>
            </a:r>
            <a:r>
              <a:rPr lang="en-US" sz="1800" dirty="0" err="1"/>
              <a:t>thermoscans</a:t>
            </a:r>
            <a:r>
              <a:rPr lang="en-US" sz="1800" dirty="0"/>
              <a:t>.</a:t>
            </a:r>
          </a:p>
          <a:p>
            <a:pPr marL="0" indent="0" fontAlgn="base">
              <a:buNone/>
            </a:pPr>
            <a:r>
              <a:rPr lang="en-US" sz="1800" dirty="0"/>
              <a:t>The tube voltage and current </a:t>
            </a:r>
            <a:r>
              <a:rPr lang="en-US" sz="1800" dirty="0">
                <a:solidFill>
                  <a:srgbClr val="FFFF00"/>
                </a:solidFill>
              </a:rPr>
              <a:t>were</a:t>
            </a:r>
            <a:r>
              <a:rPr lang="en-US" sz="1800" dirty="0"/>
              <a:t> 40 kV and 40 mA, respectively. The tube anode </a:t>
            </a:r>
            <a:r>
              <a:rPr lang="en-US" sz="1800" dirty="0">
                <a:solidFill>
                  <a:srgbClr val="FFFF00"/>
                </a:solidFill>
              </a:rPr>
              <a:t>was</a:t>
            </a:r>
            <a:r>
              <a:rPr lang="en-US" sz="1800" dirty="0"/>
              <a:t> Cu Kα1 (</a:t>
            </a:r>
            <a:r>
              <a:rPr lang="en-US" sz="1800" i="1" dirty="0"/>
              <a:t>λ</a:t>
            </a:r>
            <a:r>
              <a:rPr lang="en-US" sz="1800" dirty="0"/>
              <a:t> = 0.154 06 nm). The XRD data </a:t>
            </a:r>
            <a:r>
              <a:rPr lang="en-US" sz="1800" dirty="0">
                <a:solidFill>
                  <a:srgbClr val="FFFF00"/>
                </a:solidFill>
              </a:rPr>
              <a:t>were </a:t>
            </a:r>
            <a:r>
              <a:rPr lang="en-US" sz="1800" dirty="0" err="1">
                <a:solidFill>
                  <a:srgbClr val="FFFF00"/>
                </a:solidFill>
              </a:rPr>
              <a:t>analysed</a:t>
            </a:r>
            <a:r>
              <a:rPr lang="en-US" sz="1800" dirty="0">
                <a:solidFill>
                  <a:srgbClr val="FFFF00"/>
                </a:solidFill>
              </a:rPr>
              <a:t> </a:t>
            </a:r>
            <a:r>
              <a:rPr lang="en-US" sz="1800" dirty="0"/>
              <a:t>using </a:t>
            </a:r>
            <a:r>
              <a:rPr lang="en-US" sz="1800" dirty="0" err="1"/>
              <a:t>PANanalytical</a:t>
            </a:r>
            <a:r>
              <a:rPr lang="en-US" sz="1800" dirty="0"/>
              <a:t> </a:t>
            </a:r>
            <a:r>
              <a:rPr lang="en-US" sz="1800" dirty="0" err="1"/>
              <a:t>X’Pert</a:t>
            </a:r>
            <a:r>
              <a:rPr lang="en-US" sz="1800" dirty="0"/>
              <a:t> </a:t>
            </a:r>
            <a:r>
              <a:rPr lang="en-US" sz="1800" dirty="0" err="1"/>
              <a:t>HighScore</a:t>
            </a:r>
            <a:r>
              <a:rPr lang="en-US" sz="1800" dirty="0"/>
              <a:t> Plus software</a:t>
            </a:r>
            <a:r>
              <a:rPr lang="en-US" sz="1800" dirty="0" smtClean="0"/>
              <a:t>.</a:t>
            </a:r>
            <a:endParaRPr lang="en-US" sz="1800" dirty="0"/>
          </a:p>
        </p:txBody>
      </p:sp>
    </p:spTree>
    <p:extLst>
      <p:ext uri="{BB962C8B-B14F-4D97-AF65-F5344CB8AC3E}">
        <p14:creationId xmlns:p14="http://schemas.microsoft.com/office/powerpoint/2010/main" val="42853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2" y="381001"/>
            <a:ext cx="9829802" cy="685800"/>
          </a:xfrm>
        </p:spPr>
        <p:txBody>
          <a:bodyPr/>
          <a:lstStyle/>
          <a:p>
            <a:r>
              <a:rPr lang="en-US" dirty="0" smtClean="0"/>
              <a:t>Results (partial)</a:t>
            </a:r>
            <a:endParaRPr lang="en-US" dirty="0"/>
          </a:p>
        </p:txBody>
      </p:sp>
      <p:sp>
        <p:nvSpPr>
          <p:cNvPr id="2" name="Content Placeholder 1"/>
          <p:cNvSpPr>
            <a:spLocks noGrp="1"/>
          </p:cNvSpPr>
          <p:nvPr>
            <p:ph idx="1"/>
          </p:nvPr>
        </p:nvSpPr>
        <p:spPr>
          <a:xfrm>
            <a:off x="760412" y="1066800"/>
            <a:ext cx="10515599" cy="5791200"/>
          </a:xfrm>
        </p:spPr>
        <p:txBody>
          <a:bodyPr>
            <a:noAutofit/>
          </a:bodyPr>
          <a:lstStyle/>
          <a:p>
            <a:pPr marL="0" indent="0" fontAlgn="base">
              <a:buNone/>
            </a:pPr>
            <a:r>
              <a:rPr lang="en-US" sz="1800" dirty="0"/>
              <a:t>In order to better understand the Si 2p spectra, a curve fitting analysis </a:t>
            </a:r>
            <a:r>
              <a:rPr lang="en-US" sz="1800" dirty="0">
                <a:solidFill>
                  <a:srgbClr val="FFFF00"/>
                </a:solidFill>
              </a:rPr>
              <a:t>was carried out</a:t>
            </a:r>
            <a:r>
              <a:rPr lang="en-US" sz="1800" dirty="0"/>
              <a:t>. The spectra envelopes </a:t>
            </a:r>
            <a:r>
              <a:rPr lang="en-US" sz="1800" dirty="0">
                <a:solidFill>
                  <a:srgbClr val="FFFF00"/>
                </a:solidFill>
              </a:rPr>
              <a:t>are fitted </a:t>
            </a:r>
            <a:r>
              <a:rPr lang="en-US" sz="1800" dirty="0"/>
              <a:t>by Gaussian–Lorentzian mixture at 100.8 eV, 103.6 eV, 102 eV, 100.4 eV, 100.5 eV and 100 eV, which </a:t>
            </a:r>
            <a:r>
              <a:rPr lang="en-US" sz="1800" dirty="0">
                <a:solidFill>
                  <a:srgbClr val="FFFF00"/>
                </a:solidFill>
              </a:rPr>
              <a:t>are assigned</a:t>
            </a:r>
            <a:r>
              <a:rPr lang="en-US" sz="1800" dirty="0"/>
              <a:t> to the chemical states of </a:t>
            </a:r>
            <a:r>
              <a:rPr lang="en-US" sz="1800" dirty="0" err="1"/>
              <a:t>SiC</a:t>
            </a:r>
            <a:r>
              <a:rPr lang="en-US" sz="1800" dirty="0"/>
              <a:t>, SiO</a:t>
            </a:r>
            <a:r>
              <a:rPr lang="en-US" sz="1800" baseline="-25000" dirty="0"/>
              <a:t>2</a:t>
            </a:r>
            <a:r>
              <a:rPr lang="en-US" sz="1800" dirty="0"/>
              <a:t>, </a:t>
            </a:r>
            <a:r>
              <a:rPr lang="en-US" sz="1800" dirty="0" err="1"/>
              <a:t>SiO</a:t>
            </a:r>
            <a:r>
              <a:rPr lang="en-US" sz="1800" i="1" baseline="-25000" dirty="0" err="1"/>
              <a:t>x</a:t>
            </a:r>
            <a:r>
              <a:rPr lang="en-US" sz="1800" dirty="0" err="1"/>
              <a:t>C</a:t>
            </a:r>
            <a:r>
              <a:rPr lang="en-US" sz="1800" i="1" baseline="-25000" dirty="0" err="1"/>
              <a:t>y</a:t>
            </a:r>
            <a:r>
              <a:rPr lang="en-US" sz="1800" dirty="0"/>
              <a:t> Pd</a:t>
            </a:r>
            <a:r>
              <a:rPr lang="en-US" sz="1800" baseline="-25000" dirty="0"/>
              <a:t>3</a:t>
            </a:r>
            <a:r>
              <a:rPr lang="en-US" sz="1800" dirty="0"/>
              <a:t>Si, Pd</a:t>
            </a:r>
            <a:r>
              <a:rPr lang="en-US" sz="1800" baseline="-25000" dirty="0"/>
              <a:t>2</a:t>
            </a:r>
            <a:r>
              <a:rPr lang="en-US" sz="1800" dirty="0"/>
              <a:t>Si and free silicon bonds </a:t>
            </a:r>
            <a:r>
              <a:rPr lang="en-US" sz="1800" dirty="0">
                <a:hlinkClick r:id="rId2"/>
              </a:rPr>
              <a:t>[13]</a:t>
            </a:r>
            <a:r>
              <a:rPr lang="en-US" sz="1800" dirty="0"/>
              <a:t> and </a:t>
            </a:r>
            <a:r>
              <a:rPr lang="en-US" sz="1800" dirty="0">
                <a:hlinkClick r:id="rId3"/>
              </a:rPr>
              <a:t>[14]</a:t>
            </a:r>
            <a:r>
              <a:rPr lang="en-US" sz="1800" dirty="0"/>
              <a:t>. Respective FWHM are: 1.4, 1.1, 2, 1.15.</a:t>
            </a:r>
          </a:p>
          <a:p>
            <a:pPr marL="0" indent="0" fontAlgn="base">
              <a:buNone/>
            </a:pPr>
            <a:r>
              <a:rPr lang="en-US" sz="1800" dirty="0"/>
              <a:t>The results </a:t>
            </a:r>
            <a:r>
              <a:rPr lang="en-US" sz="1800" dirty="0">
                <a:solidFill>
                  <a:srgbClr val="FFFF00"/>
                </a:solidFill>
              </a:rPr>
              <a:t>indicate</a:t>
            </a:r>
            <a:r>
              <a:rPr lang="en-US" sz="1800" dirty="0"/>
              <a:t> that the silicon on the top surface oxidizes forming </a:t>
            </a:r>
            <a:r>
              <a:rPr lang="en-US" sz="1800" dirty="0" err="1"/>
              <a:t>SiO</a:t>
            </a:r>
            <a:r>
              <a:rPr lang="en-US" sz="1800" i="1" baseline="-25000" dirty="0" err="1"/>
              <a:t>x</a:t>
            </a:r>
            <a:r>
              <a:rPr lang="en-US" sz="1800" dirty="0"/>
              <a:t>. A minor formation of silicon </a:t>
            </a:r>
            <a:r>
              <a:rPr lang="en-US" sz="1800" dirty="0" err="1"/>
              <a:t>oxycarbides</a:t>
            </a:r>
            <a:r>
              <a:rPr lang="en-US" sz="1800" dirty="0"/>
              <a:t> (</a:t>
            </a:r>
            <a:r>
              <a:rPr lang="en-US" sz="1800" dirty="0" err="1"/>
              <a:t>SiC</a:t>
            </a:r>
            <a:r>
              <a:rPr lang="en-US" sz="1800" i="1" baseline="-25000" dirty="0" err="1"/>
              <a:t>x</a:t>
            </a:r>
            <a:r>
              <a:rPr lang="en-US" sz="1800" dirty="0" err="1"/>
              <a:t>O</a:t>
            </a:r>
            <a:r>
              <a:rPr lang="en-US" sz="1800" i="1" baseline="-25000" dirty="0" err="1"/>
              <a:t>y</a:t>
            </a:r>
            <a:r>
              <a:rPr lang="en-US" sz="1800" dirty="0"/>
              <a:t>) </a:t>
            </a:r>
            <a:r>
              <a:rPr lang="en-US" sz="1800" dirty="0">
                <a:solidFill>
                  <a:srgbClr val="FFFF00"/>
                </a:solidFill>
              </a:rPr>
              <a:t>was found </a:t>
            </a:r>
            <a:r>
              <a:rPr lang="en-US" sz="1800" dirty="0"/>
              <a:t>on </a:t>
            </a:r>
            <a:r>
              <a:rPr lang="en-US" sz="1800" dirty="0" err="1"/>
              <a:t>SiC</a:t>
            </a:r>
            <a:r>
              <a:rPr lang="en-US" sz="1800" dirty="0"/>
              <a:t> surfaces and at the </a:t>
            </a:r>
            <a:r>
              <a:rPr lang="en-US" sz="1800" dirty="0" err="1"/>
              <a:t>SiC</a:t>
            </a:r>
            <a:r>
              <a:rPr lang="en-US" sz="1800" dirty="0"/>
              <a:t>/SiO</a:t>
            </a:r>
            <a:r>
              <a:rPr lang="en-US" sz="1800" baseline="-25000" dirty="0"/>
              <a:t>2</a:t>
            </a:r>
            <a:r>
              <a:rPr lang="en-US" sz="1800" dirty="0"/>
              <a:t>interfaces. The intensity of the </a:t>
            </a:r>
            <a:r>
              <a:rPr lang="en-US" sz="1800" dirty="0" err="1"/>
              <a:t>SiC</a:t>
            </a:r>
            <a:r>
              <a:rPr lang="en-US" sz="1800" i="1" baseline="-25000" dirty="0" err="1"/>
              <a:t>x</a:t>
            </a:r>
            <a:r>
              <a:rPr lang="en-US" sz="1800" dirty="0" err="1"/>
              <a:t>O</a:t>
            </a:r>
            <a:r>
              <a:rPr lang="en-US" sz="1800" i="1" baseline="-25000" dirty="0" err="1"/>
              <a:t>y</a:t>
            </a:r>
            <a:r>
              <a:rPr lang="en-US" sz="1800" dirty="0"/>
              <a:t> peak </a:t>
            </a:r>
            <a:r>
              <a:rPr lang="en-US" sz="1800" dirty="0">
                <a:solidFill>
                  <a:srgbClr val="FFFF00"/>
                </a:solidFill>
              </a:rPr>
              <a:t>increases</a:t>
            </a:r>
            <a:r>
              <a:rPr lang="en-US" sz="1800" dirty="0"/>
              <a:t> with temperature raise during the first exothermic peak. At the temperature of 1253 K the </a:t>
            </a:r>
            <a:r>
              <a:rPr lang="en-US" sz="1800" dirty="0" err="1"/>
              <a:t>SiC</a:t>
            </a:r>
            <a:r>
              <a:rPr lang="en-US" sz="1800" i="1" baseline="-25000" dirty="0" err="1"/>
              <a:t>x</a:t>
            </a:r>
            <a:r>
              <a:rPr lang="en-US" sz="1800" dirty="0" err="1"/>
              <a:t>O</a:t>
            </a:r>
            <a:r>
              <a:rPr lang="en-US" sz="1800" i="1" baseline="-25000" dirty="0" err="1"/>
              <a:t>y</a:t>
            </a:r>
            <a:r>
              <a:rPr lang="en-US" sz="1800" dirty="0"/>
              <a:t> peak </a:t>
            </a:r>
            <a:r>
              <a:rPr lang="en-US" sz="1800" dirty="0">
                <a:solidFill>
                  <a:srgbClr val="FFFF00"/>
                </a:solidFill>
              </a:rPr>
              <a:t>disappear</a:t>
            </a:r>
            <a:r>
              <a:rPr lang="en-US" sz="1800" dirty="0"/>
              <a:t> while the intensity of SiO</a:t>
            </a:r>
            <a:r>
              <a:rPr lang="en-US" sz="1800" baseline="-25000" dirty="0"/>
              <a:t>2</a:t>
            </a:r>
            <a:r>
              <a:rPr lang="en-US" sz="1800" dirty="0"/>
              <a:t> peak </a:t>
            </a:r>
            <a:r>
              <a:rPr lang="en-US" sz="1800" dirty="0">
                <a:solidFill>
                  <a:srgbClr val="FFFF00"/>
                </a:solidFill>
              </a:rPr>
              <a:t>increases</a:t>
            </a:r>
            <a:r>
              <a:rPr lang="en-US" sz="1800" dirty="0"/>
              <a:t> because at temperatures higher that 873 K the </a:t>
            </a:r>
            <a:r>
              <a:rPr lang="en-US" sz="1800" dirty="0" err="1"/>
              <a:t>SiC</a:t>
            </a:r>
            <a:r>
              <a:rPr lang="en-US" sz="1800" i="1" baseline="-25000" dirty="0" err="1"/>
              <a:t>x</a:t>
            </a:r>
            <a:r>
              <a:rPr lang="en-US" sz="1800" dirty="0" err="1"/>
              <a:t>O</a:t>
            </a:r>
            <a:r>
              <a:rPr lang="en-US" sz="1800" i="1" baseline="-25000" dirty="0" err="1"/>
              <a:t>y</a:t>
            </a:r>
            <a:r>
              <a:rPr lang="en-US" sz="1800" dirty="0" err="1"/>
              <a:t>phase</a:t>
            </a:r>
            <a:r>
              <a:rPr lang="en-US" sz="1800" dirty="0"/>
              <a:t> </a:t>
            </a:r>
            <a:r>
              <a:rPr lang="en-US" sz="1800" dirty="0">
                <a:solidFill>
                  <a:srgbClr val="FFFF00"/>
                </a:solidFill>
              </a:rPr>
              <a:t>dissociates</a:t>
            </a:r>
            <a:r>
              <a:rPr lang="en-US" sz="1800" dirty="0"/>
              <a:t> forming SiO</a:t>
            </a:r>
            <a:r>
              <a:rPr lang="en-US" sz="1800" baseline="-25000" dirty="0"/>
              <a:t>2</a:t>
            </a:r>
            <a:r>
              <a:rPr lang="en-US" sz="1800" dirty="0"/>
              <a:t>.</a:t>
            </a:r>
          </a:p>
          <a:p>
            <a:pPr marL="0" indent="0" fontAlgn="base">
              <a:buNone/>
            </a:pPr>
            <a:r>
              <a:rPr lang="en-US" sz="1800" dirty="0"/>
              <a:t>In the </a:t>
            </a:r>
            <a:r>
              <a:rPr lang="en-US" sz="1800" dirty="0" err="1"/>
              <a:t>analysed</a:t>
            </a:r>
            <a:r>
              <a:rPr lang="en-US" sz="1800" dirty="0"/>
              <a:t> temperature range a very thin layer of </a:t>
            </a:r>
            <a:r>
              <a:rPr lang="en-US" sz="1800" dirty="0" err="1"/>
              <a:t>SiO</a:t>
            </a:r>
            <a:r>
              <a:rPr lang="en-US" sz="1800" i="1" baseline="-25000" dirty="0" err="1"/>
              <a:t>x</a:t>
            </a:r>
            <a:r>
              <a:rPr lang="en-US" sz="1800" dirty="0"/>
              <a:t> </a:t>
            </a:r>
            <a:r>
              <a:rPr lang="en-US" sz="1800" dirty="0">
                <a:solidFill>
                  <a:srgbClr val="FFFF00"/>
                </a:solidFill>
              </a:rPr>
              <a:t>formed</a:t>
            </a:r>
            <a:r>
              <a:rPr lang="en-US" sz="1800" dirty="0"/>
              <a:t> on the top of the surface and a small part of the palladium </a:t>
            </a:r>
            <a:r>
              <a:rPr lang="en-US" sz="1800" dirty="0">
                <a:solidFill>
                  <a:srgbClr val="FFFF00"/>
                </a:solidFill>
              </a:rPr>
              <a:t>formed</a:t>
            </a:r>
            <a:r>
              <a:rPr lang="en-US" sz="1800" dirty="0"/>
              <a:t> palladium </a:t>
            </a:r>
            <a:r>
              <a:rPr lang="en-US" sz="1800" dirty="0" err="1"/>
              <a:t>silicides</a:t>
            </a:r>
            <a:r>
              <a:rPr lang="en-US" sz="1800" dirty="0"/>
              <a:t> (</a:t>
            </a:r>
            <a:r>
              <a:rPr lang="en-US" sz="1800" dirty="0" err="1"/>
              <a:t>Pd</a:t>
            </a:r>
            <a:r>
              <a:rPr lang="en-US" sz="1800" i="1" baseline="-25000" dirty="0" err="1"/>
              <a:t>x</a:t>
            </a:r>
            <a:r>
              <a:rPr lang="en-US" sz="1800" dirty="0" err="1"/>
              <a:t>Si</a:t>
            </a:r>
            <a:r>
              <a:rPr lang="en-US" sz="1800" dirty="0"/>
              <a:t>) at the surface</a:t>
            </a:r>
            <a:r>
              <a:rPr lang="en-US" sz="1800" dirty="0">
                <a:hlinkClick r:id="rId4"/>
              </a:rPr>
              <a:t>[15]</a:t>
            </a:r>
            <a:r>
              <a:rPr lang="en-US" sz="1800" dirty="0"/>
              <a:t>, </a:t>
            </a:r>
            <a:r>
              <a:rPr lang="en-US" sz="1800" dirty="0">
                <a:hlinkClick r:id="rId5"/>
              </a:rPr>
              <a:t>[16]</a:t>
            </a:r>
            <a:r>
              <a:rPr lang="en-US" sz="1800" dirty="0"/>
              <a:t> and </a:t>
            </a:r>
            <a:r>
              <a:rPr lang="en-US" sz="1800" dirty="0">
                <a:hlinkClick r:id="rId6"/>
              </a:rPr>
              <a:t>[17]</a:t>
            </a:r>
            <a:r>
              <a:rPr lang="en-US" sz="1800" dirty="0"/>
              <a:t>. The Pd</a:t>
            </a:r>
            <a:r>
              <a:rPr lang="en-US" sz="1800" baseline="-25000" dirty="0"/>
              <a:t>3</a:t>
            </a:r>
            <a:r>
              <a:rPr lang="en-US" sz="1800" dirty="0"/>
              <a:t>Si phase </a:t>
            </a:r>
            <a:r>
              <a:rPr lang="en-US" sz="1800" dirty="0">
                <a:solidFill>
                  <a:srgbClr val="FFFF00"/>
                </a:solidFill>
              </a:rPr>
              <a:t>is detected </a:t>
            </a:r>
            <a:r>
              <a:rPr lang="en-US" sz="1800" dirty="0"/>
              <a:t>at the temperatures of 623 K, 751 K, 873 K, while Pd</a:t>
            </a:r>
            <a:r>
              <a:rPr lang="en-US" sz="1800" baseline="-25000" dirty="0"/>
              <a:t>2</a:t>
            </a:r>
            <a:r>
              <a:rPr lang="en-US" sz="1800" dirty="0"/>
              <a:t>Si phase is detected at 1253 K.</a:t>
            </a:r>
          </a:p>
          <a:p>
            <a:pPr marL="0" indent="0" fontAlgn="base">
              <a:buNone/>
            </a:pPr>
            <a:r>
              <a:rPr lang="en-US" sz="1800" dirty="0"/>
              <a:t>The formation of Si–</a:t>
            </a:r>
            <a:r>
              <a:rPr lang="en-US" sz="1800" dirty="0" err="1"/>
              <a:t>Pd</a:t>
            </a:r>
            <a:r>
              <a:rPr lang="en-US" sz="1800" dirty="0"/>
              <a:t> bonds at the </a:t>
            </a:r>
            <a:r>
              <a:rPr lang="en-US" sz="1800" dirty="0" err="1"/>
              <a:t>Pd</a:t>
            </a:r>
            <a:r>
              <a:rPr lang="en-US" sz="1800" dirty="0"/>
              <a:t>/</a:t>
            </a:r>
            <a:r>
              <a:rPr lang="en-US" sz="1800" dirty="0" err="1"/>
              <a:t>SiC</a:t>
            </a:r>
            <a:r>
              <a:rPr lang="en-US" sz="1800" dirty="0"/>
              <a:t> interface </a:t>
            </a:r>
            <a:r>
              <a:rPr lang="en-US" sz="1800" dirty="0">
                <a:solidFill>
                  <a:srgbClr val="FFFF00"/>
                </a:solidFill>
              </a:rPr>
              <a:t>is</a:t>
            </a:r>
            <a:r>
              <a:rPr lang="en-US" sz="1800" dirty="0"/>
              <a:t> in good agreement with the other experimental data </a:t>
            </a:r>
            <a:r>
              <a:rPr lang="en-US" sz="1800" dirty="0">
                <a:solidFill>
                  <a:srgbClr val="FFFF00"/>
                </a:solidFill>
              </a:rPr>
              <a:t>presented</a:t>
            </a:r>
            <a:r>
              <a:rPr lang="en-US" sz="1800" dirty="0"/>
              <a:t> in the previous paragraphs.</a:t>
            </a:r>
          </a:p>
          <a:p>
            <a:pPr marL="0" indent="0" fontAlgn="base">
              <a:buNone/>
            </a:pPr>
            <a:r>
              <a:rPr lang="en-US" sz="1800" dirty="0"/>
              <a:t>The chemical state of </a:t>
            </a:r>
            <a:r>
              <a:rPr lang="en-US" sz="1800" dirty="0" err="1"/>
              <a:t>Pd</a:t>
            </a:r>
            <a:r>
              <a:rPr lang="en-US" sz="1800" dirty="0"/>
              <a:t> atoms on the surface of </a:t>
            </a:r>
            <a:r>
              <a:rPr lang="en-US" sz="1800" dirty="0" err="1"/>
              <a:t>SiC</a:t>
            </a:r>
            <a:r>
              <a:rPr lang="en-US" sz="1800" dirty="0"/>
              <a:t>–</a:t>
            </a:r>
            <a:r>
              <a:rPr lang="en-US" sz="1800" dirty="0" err="1"/>
              <a:t>Pd</a:t>
            </a:r>
            <a:r>
              <a:rPr lang="en-US" sz="1800" dirty="0"/>
              <a:t> pellets </a:t>
            </a:r>
            <a:r>
              <a:rPr lang="en-US" sz="1800" dirty="0">
                <a:solidFill>
                  <a:srgbClr val="FFFF00"/>
                </a:solidFill>
              </a:rPr>
              <a:t>was determined </a:t>
            </a:r>
            <a:r>
              <a:rPr lang="en-US" sz="1800" dirty="0"/>
              <a:t>through XPS.</a:t>
            </a:r>
          </a:p>
          <a:p>
            <a:pPr marL="0" indent="0" fontAlgn="base">
              <a:buNone/>
            </a:pPr>
            <a:r>
              <a:rPr lang="en-US" sz="1800" dirty="0"/>
              <a:t>The chemical states of both the surface products of the annealed samples </a:t>
            </a:r>
            <a:r>
              <a:rPr lang="en-US" sz="1800" dirty="0">
                <a:solidFill>
                  <a:srgbClr val="FFFF00"/>
                </a:solidFill>
              </a:rPr>
              <a:t>are </a:t>
            </a:r>
            <a:r>
              <a:rPr lang="en-US" sz="1800" dirty="0" err="1">
                <a:solidFill>
                  <a:srgbClr val="FFFF00"/>
                </a:solidFill>
              </a:rPr>
              <a:t>analysed</a:t>
            </a:r>
            <a:r>
              <a:rPr lang="en-US" sz="1800" dirty="0">
                <a:solidFill>
                  <a:srgbClr val="FFFF00"/>
                </a:solidFill>
              </a:rPr>
              <a:t> </a:t>
            </a:r>
            <a:r>
              <a:rPr lang="en-US" sz="1800" dirty="0"/>
              <a:t>by deconvolution of the </a:t>
            </a:r>
            <a:r>
              <a:rPr lang="en-US" sz="1800" dirty="0" err="1"/>
              <a:t>Pd</a:t>
            </a:r>
            <a:r>
              <a:rPr lang="en-US" sz="1800" dirty="0"/>
              <a:t> 3d3/2 and </a:t>
            </a:r>
            <a:r>
              <a:rPr lang="en-US" sz="1800" dirty="0" err="1"/>
              <a:t>Pd</a:t>
            </a:r>
            <a:r>
              <a:rPr lang="en-US" sz="1800" dirty="0"/>
              <a:t> 3d5/2 spectra</a:t>
            </a:r>
            <a:r>
              <a:rPr lang="en-US" sz="1800" dirty="0" smtClean="0"/>
              <a:t>.</a:t>
            </a:r>
            <a:endParaRPr lang="en-US" sz="1800" dirty="0"/>
          </a:p>
        </p:txBody>
      </p:sp>
    </p:spTree>
    <p:extLst>
      <p:ext uri="{BB962C8B-B14F-4D97-AF65-F5344CB8AC3E}">
        <p14:creationId xmlns:p14="http://schemas.microsoft.com/office/powerpoint/2010/main" val="14889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13" y="381000"/>
            <a:ext cx="10058402" cy="685800"/>
          </a:xfrm>
        </p:spPr>
        <p:txBody>
          <a:bodyPr/>
          <a:lstStyle/>
          <a:p>
            <a:r>
              <a:rPr lang="en-US" dirty="0" smtClean="0"/>
              <a:t>Discussion (partial)</a:t>
            </a:r>
            <a:endParaRPr lang="en-US" dirty="0"/>
          </a:p>
        </p:txBody>
      </p:sp>
      <p:sp>
        <p:nvSpPr>
          <p:cNvPr id="2" name="Content Placeholder 1"/>
          <p:cNvSpPr>
            <a:spLocks noGrp="1"/>
          </p:cNvSpPr>
          <p:nvPr>
            <p:ph idx="1"/>
          </p:nvPr>
        </p:nvSpPr>
        <p:spPr>
          <a:xfrm>
            <a:off x="760412" y="1371600"/>
            <a:ext cx="10896599" cy="5257799"/>
          </a:xfrm>
        </p:spPr>
        <p:txBody>
          <a:bodyPr>
            <a:normAutofit fontScale="92500" lnSpcReduction="20000"/>
          </a:bodyPr>
          <a:lstStyle/>
          <a:p>
            <a:pPr marL="0" indent="0" fontAlgn="base">
              <a:buNone/>
            </a:pPr>
            <a:r>
              <a:rPr lang="en-US" dirty="0"/>
              <a:t>In the initial part of this work thermo-gravimetric, differential scanning </a:t>
            </a:r>
            <a:r>
              <a:rPr lang="en-US" dirty="0" err="1"/>
              <a:t>calorimentry</a:t>
            </a:r>
            <a:r>
              <a:rPr lang="en-US" dirty="0"/>
              <a:t> experiments </a:t>
            </a:r>
            <a:r>
              <a:rPr lang="en-US" dirty="0">
                <a:solidFill>
                  <a:srgbClr val="FFFF00"/>
                </a:solidFill>
              </a:rPr>
              <a:t>studied</a:t>
            </a:r>
            <a:r>
              <a:rPr lang="en-US" dirty="0"/>
              <a:t> the palladium interaction with alpha silicon carbide and beta silicon carbide.</a:t>
            </a:r>
          </a:p>
          <a:p>
            <a:pPr marL="0" indent="0" fontAlgn="base">
              <a:buNone/>
            </a:pPr>
            <a:r>
              <a:rPr lang="en-US" dirty="0"/>
              <a:t>Differential thermal analysis carried out on α-</a:t>
            </a:r>
            <a:r>
              <a:rPr lang="en-US" dirty="0" err="1"/>
              <a:t>SiC</a:t>
            </a:r>
            <a:r>
              <a:rPr lang="en-US" dirty="0"/>
              <a:t>–5 at.%</a:t>
            </a:r>
            <a:r>
              <a:rPr lang="en-US" dirty="0" err="1"/>
              <a:t>Pd</a:t>
            </a:r>
            <a:r>
              <a:rPr lang="en-US" dirty="0"/>
              <a:t>, β-</a:t>
            </a:r>
            <a:r>
              <a:rPr lang="en-US" dirty="0" err="1"/>
              <a:t>SiC</a:t>
            </a:r>
            <a:r>
              <a:rPr lang="en-US" dirty="0"/>
              <a:t>–5 at.%</a:t>
            </a:r>
            <a:r>
              <a:rPr lang="en-US" dirty="0" err="1"/>
              <a:t>Pd</a:t>
            </a:r>
            <a:r>
              <a:rPr lang="en-US" dirty="0"/>
              <a:t> and β-</a:t>
            </a:r>
            <a:r>
              <a:rPr lang="en-US" dirty="0" err="1"/>
              <a:t>SiC</a:t>
            </a:r>
            <a:r>
              <a:rPr lang="en-US" dirty="0"/>
              <a:t>–3 at.%</a:t>
            </a:r>
            <a:r>
              <a:rPr lang="en-US" dirty="0" err="1"/>
              <a:t>Pd</a:t>
            </a:r>
            <a:r>
              <a:rPr lang="en-US" dirty="0"/>
              <a:t> pellets </a:t>
            </a:r>
            <a:r>
              <a:rPr lang="en-US" dirty="0">
                <a:solidFill>
                  <a:srgbClr val="FFFF00"/>
                </a:solidFill>
              </a:rPr>
              <a:t>revealed</a:t>
            </a:r>
            <a:r>
              <a:rPr lang="en-US" dirty="0"/>
              <a:t> that α-</a:t>
            </a:r>
            <a:r>
              <a:rPr lang="en-US" dirty="0" err="1"/>
              <a:t>SiC</a:t>
            </a:r>
            <a:r>
              <a:rPr lang="en-US" dirty="0"/>
              <a:t> powders </a:t>
            </a:r>
            <a:r>
              <a:rPr lang="en-US" dirty="0">
                <a:solidFill>
                  <a:srgbClr val="FFFF00"/>
                </a:solidFill>
              </a:rPr>
              <a:t>are attached </a:t>
            </a:r>
            <a:r>
              <a:rPr lang="en-US" dirty="0"/>
              <a:t>by palladium at lower temperatures than β-</a:t>
            </a:r>
            <a:r>
              <a:rPr lang="en-US" dirty="0" err="1"/>
              <a:t>SiC</a:t>
            </a:r>
            <a:r>
              <a:rPr lang="en-US" dirty="0"/>
              <a:t> powders. Differential thermal scans of α-</a:t>
            </a:r>
            <a:r>
              <a:rPr lang="en-US" dirty="0" err="1"/>
              <a:t>SiC</a:t>
            </a:r>
            <a:r>
              <a:rPr lang="en-US" dirty="0"/>
              <a:t>–5 at.%</a:t>
            </a:r>
            <a:r>
              <a:rPr lang="en-US" dirty="0" err="1"/>
              <a:t>Pd</a:t>
            </a:r>
            <a:r>
              <a:rPr lang="en-US" dirty="0"/>
              <a:t> pellet </a:t>
            </a:r>
            <a:r>
              <a:rPr lang="en-US" dirty="0">
                <a:solidFill>
                  <a:srgbClr val="FFFF00"/>
                </a:solidFill>
              </a:rPr>
              <a:t>show</a:t>
            </a:r>
            <a:r>
              <a:rPr lang="en-US" dirty="0"/>
              <a:t> that Pd</a:t>
            </a:r>
            <a:r>
              <a:rPr lang="en-US" baseline="-25000" dirty="0"/>
              <a:t>3</a:t>
            </a:r>
            <a:r>
              <a:rPr lang="en-US" dirty="0"/>
              <a:t>Si </a:t>
            </a:r>
            <a:r>
              <a:rPr lang="en-US" dirty="0">
                <a:solidFill>
                  <a:srgbClr val="FFFF00"/>
                </a:solidFill>
              </a:rPr>
              <a:t>are formed</a:t>
            </a:r>
            <a:r>
              <a:rPr lang="en-US" dirty="0"/>
              <a:t> in the temperature range comprised between 673 K and 873 K.</a:t>
            </a:r>
          </a:p>
          <a:p>
            <a:pPr marL="0" indent="0" fontAlgn="base">
              <a:buNone/>
            </a:pPr>
            <a:r>
              <a:rPr lang="en-US" dirty="0"/>
              <a:t>Conversely </a:t>
            </a:r>
            <a:r>
              <a:rPr lang="en-US" dirty="0" err="1"/>
              <a:t>thermogravimetry</a:t>
            </a:r>
            <a:r>
              <a:rPr lang="en-US" dirty="0"/>
              <a:t> measurements of α-</a:t>
            </a:r>
            <a:r>
              <a:rPr lang="en-US" dirty="0" err="1"/>
              <a:t>SiC</a:t>
            </a:r>
            <a:r>
              <a:rPr lang="en-US" dirty="0"/>
              <a:t>–5 at.%</a:t>
            </a:r>
            <a:r>
              <a:rPr lang="en-US" dirty="0" err="1"/>
              <a:t>Pd</a:t>
            </a:r>
            <a:r>
              <a:rPr lang="en-US" dirty="0"/>
              <a:t> pellet </a:t>
            </a:r>
            <a:r>
              <a:rPr lang="en-US" dirty="0">
                <a:solidFill>
                  <a:srgbClr val="FFFF00"/>
                </a:solidFill>
              </a:rPr>
              <a:t>were similar </a:t>
            </a:r>
            <a:r>
              <a:rPr lang="en-US" dirty="0"/>
              <a:t>to the </a:t>
            </a:r>
            <a:r>
              <a:rPr lang="en-US" dirty="0" err="1"/>
              <a:t>thermogravimetry</a:t>
            </a:r>
            <a:r>
              <a:rPr lang="en-US" dirty="0"/>
              <a:t> measurements of β-</a:t>
            </a:r>
            <a:r>
              <a:rPr lang="en-US" dirty="0" err="1"/>
              <a:t>SiC</a:t>
            </a:r>
            <a:r>
              <a:rPr lang="en-US" dirty="0"/>
              <a:t>–5 at.%</a:t>
            </a:r>
            <a:r>
              <a:rPr lang="en-US" dirty="0" err="1"/>
              <a:t>Pd</a:t>
            </a:r>
            <a:r>
              <a:rPr lang="en-US" dirty="0"/>
              <a:t> pellet and β-</a:t>
            </a:r>
            <a:r>
              <a:rPr lang="en-US" dirty="0" err="1"/>
              <a:t>SiC</a:t>
            </a:r>
            <a:r>
              <a:rPr lang="en-US" dirty="0"/>
              <a:t>–3 at.%</a:t>
            </a:r>
            <a:r>
              <a:rPr lang="en-US" dirty="0" err="1"/>
              <a:t>Pd</a:t>
            </a:r>
            <a:r>
              <a:rPr lang="en-US" dirty="0"/>
              <a:t>.</a:t>
            </a:r>
          </a:p>
          <a:p>
            <a:pPr marL="0" indent="0" fontAlgn="base">
              <a:buNone/>
            </a:pPr>
            <a:r>
              <a:rPr lang="en-US" dirty="0" err="1"/>
              <a:t>Thermogravimetry</a:t>
            </a:r>
            <a:r>
              <a:rPr lang="en-US" dirty="0"/>
              <a:t> scans </a:t>
            </a:r>
            <a:r>
              <a:rPr lang="en-US" dirty="0">
                <a:solidFill>
                  <a:srgbClr val="FFFF00"/>
                </a:solidFill>
              </a:rPr>
              <a:t>recorded</a:t>
            </a:r>
            <a:r>
              <a:rPr lang="en-US" dirty="0"/>
              <a:t> a weight gain in the temperature range </a:t>
            </a:r>
            <a:r>
              <a:rPr lang="en-US" dirty="0">
                <a:solidFill>
                  <a:srgbClr val="FFFF00"/>
                </a:solidFill>
              </a:rPr>
              <a:t>comprised</a:t>
            </a:r>
            <a:r>
              <a:rPr lang="en-US" dirty="0"/>
              <a:t> between 723 K and 1408 K </a:t>
            </a:r>
            <a:r>
              <a:rPr lang="en-US" dirty="0">
                <a:solidFill>
                  <a:srgbClr val="FFFF00"/>
                </a:solidFill>
              </a:rPr>
              <a:t>associated</a:t>
            </a:r>
            <a:r>
              <a:rPr lang="en-US" dirty="0"/>
              <a:t> to the passive oxidation of silicon carbide </a:t>
            </a:r>
            <a:r>
              <a:rPr lang="en-US" dirty="0">
                <a:solidFill>
                  <a:srgbClr val="FFFF00"/>
                </a:solidFill>
              </a:rPr>
              <a:t>followed</a:t>
            </a:r>
            <a:r>
              <a:rPr lang="en-US" dirty="0"/>
              <a:t> by active oxidation of silicon carbide.</a:t>
            </a:r>
          </a:p>
          <a:p>
            <a:pPr marL="0" indent="0" fontAlgn="base">
              <a:buNone/>
            </a:pPr>
            <a:r>
              <a:rPr lang="en-US" dirty="0"/>
              <a:t>Beta silicon carbide and alpha silicon carbide </a:t>
            </a:r>
            <a:r>
              <a:rPr lang="en-US" dirty="0">
                <a:solidFill>
                  <a:srgbClr val="FFFF00"/>
                </a:solidFill>
              </a:rPr>
              <a:t>behave</a:t>
            </a:r>
            <a:r>
              <a:rPr lang="en-US" dirty="0"/>
              <a:t> in a different way in the </a:t>
            </a:r>
            <a:r>
              <a:rPr lang="en-US" dirty="0" err="1"/>
              <a:t>analysed</a:t>
            </a:r>
            <a:r>
              <a:rPr lang="en-US" dirty="0"/>
              <a:t> temperature range. DSC scans of palladium beta silicon carbide </a:t>
            </a:r>
            <a:r>
              <a:rPr lang="en-US" dirty="0">
                <a:solidFill>
                  <a:srgbClr val="FFFF00"/>
                </a:solidFill>
              </a:rPr>
              <a:t>do not show</a:t>
            </a:r>
            <a:r>
              <a:rPr lang="en-US" dirty="0"/>
              <a:t> the exothermic peaks </a:t>
            </a:r>
            <a:r>
              <a:rPr lang="en-US" dirty="0">
                <a:solidFill>
                  <a:srgbClr val="FFFF00"/>
                </a:solidFill>
              </a:rPr>
              <a:t>observed</a:t>
            </a:r>
            <a:r>
              <a:rPr lang="en-US" dirty="0"/>
              <a:t> in alpha silicon carbide scans. Therefore alpha silicon carbide impurities in beta silicon carbide matrix </a:t>
            </a:r>
            <a:r>
              <a:rPr lang="en-US" dirty="0">
                <a:solidFill>
                  <a:srgbClr val="FFFF00"/>
                </a:solidFill>
              </a:rPr>
              <a:t>may accelerate </a:t>
            </a:r>
            <a:r>
              <a:rPr lang="en-US" dirty="0"/>
              <a:t>the palladium silicon carbide reaction.</a:t>
            </a:r>
          </a:p>
          <a:p>
            <a:pPr marL="0" indent="0" fontAlgn="base">
              <a:buNone/>
            </a:pPr>
            <a:r>
              <a:rPr lang="en-US" dirty="0"/>
              <a:t>In light of these results the reaction between alpha silicon carbide and palladium </a:t>
            </a:r>
            <a:r>
              <a:rPr lang="en-US" dirty="0">
                <a:solidFill>
                  <a:srgbClr val="FFFF00"/>
                </a:solidFill>
              </a:rPr>
              <a:t>was studied </a:t>
            </a:r>
            <a:r>
              <a:rPr lang="en-US" dirty="0"/>
              <a:t>through X-ray photoelectron spectroscopy and X-ray diffraction.</a:t>
            </a:r>
          </a:p>
          <a:p>
            <a:pPr marL="0" indent="0">
              <a:buNone/>
            </a:pPr>
            <a:endParaRPr lang="en-US" dirty="0"/>
          </a:p>
        </p:txBody>
      </p:sp>
    </p:spTree>
    <p:extLst>
      <p:ext uri="{BB962C8B-B14F-4D97-AF65-F5344CB8AC3E}">
        <p14:creationId xmlns:p14="http://schemas.microsoft.com/office/powerpoint/2010/main" val="9179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685800"/>
            <a:ext cx="11506199" cy="762000"/>
          </a:xfrm>
        </p:spPr>
        <p:txBody>
          <a:bodyPr>
            <a:normAutofit fontScale="90000"/>
          </a:bodyPr>
          <a:lstStyle/>
          <a:p>
            <a:r>
              <a:rPr lang="en-US" dirty="0" smtClean="0"/>
              <a:t>Conclusions &amp; Acknowledgment (complete) </a:t>
            </a:r>
            <a:endParaRPr lang="en-US" dirty="0"/>
          </a:p>
        </p:txBody>
      </p:sp>
      <p:sp>
        <p:nvSpPr>
          <p:cNvPr id="2" name="Content Placeholder 1"/>
          <p:cNvSpPr>
            <a:spLocks noGrp="1"/>
          </p:cNvSpPr>
          <p:nvPr>
            <p:ph idx="1"/>
          </p:nvPr>
        </p:nvSpPr>
        <p:spPr>
          <a:xfrm>
            <a:off x="684212" y="1752600"/>
            <a:ext cx="10896599" cy="5019675"/>
          </a:xfrm>
        </p:spPr>
        <p:txBody>
          <a:bodyPr>
            <a:normAutofit lnSpcReduction="10000"/>
          </a:bodyPr>
          <a:lstStyle/>
          <a:p>
            <a:pPr marL="0" indent="0" fontAlgn="base">
              <a:buNone/>
            </a:pPr>
            <a:r>
              <a:rPr lang="en-US" dirty="0"/>
              <a:t>Thermal analysis studies </a:t>
            </a:r>
            <a:r>
              <a:rPr lang="en-US" dirty="0">
                <a:solidFill>
                  <a:srgbClr val="FFFF00"/>
                </a:solidFill>
              </a:rPr>
              <a:t>show</a:t>
            </a:r>
            <a:r>
              <a:rPr lang="en-US" dirty="0"/>
              <a:t> that alpha silicon carbide </a:t>
            </a:r>
            <a:r>
              <a:rPr lang="en-US" dirty="0">
                <a:solidFill>
                  <a:srgbClr val="FFFF00"/>
                </a:solidFill>
              </a:rPr>
              <a:t>is attached </a:t>
            </a:r>
            <a:r>
              <a:rPr lang="en-US" dirty="0"/>
              <a:t>by palladium at lower temperatures than beta silicon carbide.</a:t>
            </a:r>
          </a:p>
          <a:p>
            <a:pPr marL="0" indent="0" fontAlgn="base">
              <a:buNone/>
            </a:pPr>
            <a:r>
              <a:rPr lang="en-US" dirty="0"/>
              <a:t>For palladium interaction with alpha silicon carbide three exothermic reaction stages </a:t>
            </a:r>
            <a:r>
              <a:rPr lang="en-US" dirty="0">
                <a:solidFill>
                  <a:srgbClr val="FFFF00"/>
                </a:solidFill>
              </a:rPr>
              <a:t>are observed </a:t>
            </a:r>
            <a:r>
              <a:rPr lang="en-US" dirty="0"/>
              <a:t>in the temperature range comprised between 293 K and 1773 K. During the first reaction stage, </a:t>
            </a:r>
            <a:r>
              <a:rPr lang="en-US" dirty="0">
                <a:solidFill>
                  <a:srgbClr val="FFFF00"/>
                </a:solidFill>
              </a:rPr>
              <a:t>occurring</a:t>
            </a:r>
            <a:r>
              <a:rPr lang="en-US" dirty="0"/>
              <a:t> from 673 K to 873 K, palladium </a:t>
            </a:r>
            <a:r>
              <a:rPr lang="en-US" dirty="0">
                <a:solidFill>
                  <a:srgbClr val="FFFF00"/>
                </a:solidFill>
              </a:rPr>
              <a:t>interacted</a:t>
            </a:r>
            <a:r>
              <a:rPr lang="en-US" dirty="0"/>
              <a:t> with silicon carbide forming Pd</a:t>
            </a:r>
            <a:r>
              <a:rPr lang="en-US" baseline="-25000" dirty="0"/>
              <a:t>3</a:t>
            </a:r>
            <a:r>
              <a:rPr lang="en-US" dirty="0"/>
              <a:t>Si phase, while in the second reaction stage from 1063 K to 1253 K Pd</a:t>
            </a:r>
            <a:r>
              <a:rPr lang="en-US" baseline="-25000" dirty="0"/>
              <a:t>3</a:t>
            </a:r>
            <a:r>
              <a:rPr lang="en-US" dirty="0"/>
              <a:t>Si phase </a:t>
            </a:r>
            <a:r>
              <a:rPr lang="en-US" dirty="0">
                <a:solidFill>
                  <a:srgbClr val="FFFF00"/>
                </a:solidFill>
              </a:rPr>
              <a:t>disappeared</a:t>
            </a:r>
            <a:r>
              <a:rPr lang="en-US" dirty="0"/>
              <a:t> forming Pd</a:t>
            </a:r>
            <a:r>
              <a:rPr lang="en-US" baseline="-25000" dirty="0"/>
              <a:t>2</a:t>
            </a:r>
            <a:r>
              <a:rPr lang="en-US" dirty="0"/>
              <a:t>Si phase. The third exothermic reaction from 1357 K to 1773 K </a:t>
            </a:r>
            <a:r>
              <a:rPr lang="en-US" dirty="0">
                <a:solidFill>
                  <a:srgbClr val="FFFF00"/>
                </a:solidFill>
              </a:rPr>
              <a:t>was due to </a:t>
            </a:r>
            <a:r>
              <a:rPr lang="en-US" dirty="0"/>
              <a:t>the active oxidation of silicon carbide.</a:t>
            </a:r>
          </a:p>
          <a:p>
            <a:pPr marL="0" indent="0" fontAlgn="base">
              <a:buNone/>
            </a:pPr>
            <a:r>
              <a:rPr lang="en-US" dirty="0"/>
              <a:t>XPS and XRD measurements </a:t>
            </a:r>
            <a:r>
              <a:rPr lang="en-US" dirty="0">
                <a:solidFill>
                  <a:srgbClr val="FFFF00"/>
                </a:solidFill>
              </a:rPr>
              <a:t>revealed</a:t>
            </a:r>
            <a:r>
              <a:rPr lang="en-US" dirty="0"/>
              <a:t> that a </a:t>
            </a:r>
            <a:r>
              <a:rPr lang="en-US" dirty="0" err="1"/>
              <a:t>SiO</a:t>
            </a:r>
            <a:r>
              <a:rPr lang="en-US" i="1" baseline="-25000" dirty="0" err="1"/>
              <a:t>x</a:t>
            </a:r>
            <a:r>
              <a:rPr lang="en-US" dirty="0" err="1"/>
              <a:t>C</a:t>
            </a:r>
            <a:r>
              <a:rPr lang="en-US" i="1" baseline="-25000" dirty="0" err="1"/>
              <a:t>y</a:t>
            </a:r>
            <a:r>
              <a:rPr lang="en-US" dirty="0"/>
              <a:t> phase was created together with Pd</a:t>
            </a:r>
            <a:r>
              <a:rPr lang="en-US" baseline="-25000" dirty="0"/>
              <a:t>3</a:t>
            </a:r>
            <a:r>
              <a:rPr lang="en-US" dirty="0"/>
              <a:t>Si phase. Comparison of the present results with previous studies </a:t>
            </a:r>
            <a:r>
              <a:rPr lang="en-US" dirty="0">
                <a:solidFill>
                  <a:srgbClr val="FFFF00"/>
                </a:solidFill>
              </a:rPr>
              <a:t>suggests</a:t>
            </a:r>
            <a:r>
              <a:rPr lang="en-US" dirty="0"/>
              <a:t> that the oxidation of silicon carbide and the formation of </a:t>
            </a:r>
            <a:r>
              <a:rPr lang="en-US" dirty="0" err="1"/>
              <a:t>SiC</a:t>
            </a:r>
            <a:r>
              <a:rPr lang="en-US" i="1" baseline="-25000" dirty="0" err="1"/>
              <a:t>x</a:t>
            </a:r>
            <a:r>
              <a:rPr lang="en-US" dirty="0" err="1"/>
              <a:t>O</a:t>
            </a:r>
            <a:r>
              <a:rPr lang="en-US" i="1" baseline="-25000" dirty="0" err="1"/>
              <a:t>y</a:t>
            </a:r>
            <a:r>
              <a:rPr lang="en-US" dirty="0"/>
              <a:t> </a:t>
            </a:r>
            <a:r>
              <a:rPr lang="en-US" dirty="0">
                <a:solidFill>
                  <a:srgbClr val="FFFF00"/>
                </a:solidFill>
              </a:rPr>
              <a:t>play</a:t>
            </a:r>
            <a:r>
              <a:rPr lang="en-US" dirty="0"/>
              <a:t> key a role in the palladium silicon carbide interaction.</a:t>
            </a:r>
          </a:p>
          <a:p>
            <a:pPr marL="0" indent="0" fontAlgn="base">
              <a:buNone/>
            </a:pPr>
            <a:endParaRPr lang="en-US" dirty="0" smtClean="0"/>
          </a:p>
          <a:p>
            <a:pPr marL="0" indent="0" fontAlgn="base">
              <a:buNone/>
            </a:pPr>
            <a:r>
              <a:rPr lang="en-US" dirty="0" smtClean="0"/>
              <a:t>The </a:t>
            </a:r>
            <a:r>
              <a:rPr lang="en-US" dirty="0"/>
              <a:t>authors </a:t>
            </a:r>
            <a:r>
              <a:rPr lang="en-US" dirty="0">
                <a:solidFill>
                  <a:srgbClr val="FFFF00"/>
                </a:solidFill>
              </a:rPr>
              <a:t>would like to thank</a:t>
            </a:r>
            <a:r>
              <a:rPr lang="en-US" dirty="0"/>
              <a:t> the Engineering and Physical Science Research Council (EPSRC) for </a:t>
            </a:r>
            <a:r>
              <a:rPr lang="en-US" dirty="0">
                <a:solidFill>
                  <a:srgbClr val="FFFF00"/>
                </a:solidFill>
              </a:rPr>
              <a:t>providing</a:t>
            </a:r>
            <a:r>
              <a:rPr lang="en-US" dirty="0"/>
              <a:t> financial support (grant reference EP/I003320/1).</a:t>
            </a:r>
          </a:p>
          <a:p>
            <a:pPr marL="0" indent="0">
              <a:buNone/>
            </a:pPr>
            <a:endParaRPr lang="en-US" dirty="0"/>
          </a:p>
        </p:txBody>
      </p:sp>
    </p:spTree>
    <p:extLst>
      <p:ext uri="{BB962C8B-B14F-4D97-AF65-F5344CB8AC3E}">
        <p14:creationId xmlns:p14="http://schemas.microsoft.com/office/powerpoint/2010/main" val="8515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Grammar</a:t>
            </a:r>
            <a:endParaRPr lang="en-US" dirty="0"/>
          </a:p>
        </p:txBody>
      </p:sp>
      <p:sp>
        <p:nvSpPr>
          <p:cNvPr id="2" name="Content Placeholder 1"/>
          <p:cNvSpPr>
            <a:spLocks noGrp="1"/>
          </p:cNvSpPr>
          <p:nvPr>
            <p:ph idx="1"/>
          </p:nvPr>
        </p:nvSpPr>
        <p:spPr/>
        <p:txBody>
          <a:bodyPr/>
          <a:lstStyle/>
          <a:p>
            <a:endParaRPr lang="en-US" dirty="0" smtClean="0"/>
          </a:p>
          <a:p>
            <a:pPr marL="0" indent="0">
              <a:buNone/>
            </a:pPr>
            <a:endParaRPr lang="en-US" sz="5400" dirty="0" smtClean="0"/>
          </a:p>
          <a:p>
            <a:pPr marL="0" indent="0">
              <a:buNone/>
            </a:pPr>
            <a:r>
              <a:rPr lang="en-US" sz="5400" dirty="0" smtClean="0"/>
              <a:t>Let’s look at articles…</a:t>
            </a:r>
            <a:endParaRPr lang="en-US" sz="5400" dirty="0"/>
          </a:p>
        </p:txBody>
      </p:sp>
    </p:spTree>
    <p:extLst>
      <p:ext uri="{BB962C8B-B14F-4D97-AF65-F5344CB8AC3E}">
        <p14:creationId xmlns:p14="http://schemas.microsoft.com/office/powerpoint/2010/main" val="25959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762000"/>
          </a:xfrm>
        </p:spPr>
        <p:txBody>
          <a:bodyPr/>
          <a:lstStyle/>
          <a:p>
            <a:r>
              <a:rPr lang="en-US" dirty="0" smtClean="0"/>
              <a:t>Doing </a:t>
            </a:r>
            <a:r>
              <a:rPr lang="en-US" dirty="0" smtClean="0"/>
              <a:t>it </a:t>
            </a:r>
            <a:r>
              <a:rPr lang="en-US" dirty="0" smtClean="0"/>
              <a:t>backwards</a:t>
            </a:r>
            <a:endParaRPr lang="en-US" dirty="0"/>
          </a:p>
        </p:txBody>
      </p:sp>
      <p:sp>
        <p:nvSpPr>
          <p:cNvPr id="2" name="Content Placeholder 1"/>
          <p:cNvSpPr>
            <a:spLocks noGrp="1"/>
          </p:cNvSpPr>
          <p:nvPr>
            <p:ph idx="1"/>
          </p:nvPr>
        </p:nvSpPr>
        <p:spPr>
          <a:xfrm>
            <a:off x="1522413" y="1371599"/>
            <a:ext cx="9134391" cy="4648201"/>
          </a:xfrm>
        </p:spPr>
        <p:txBody>
          <a:bodyPr>
            <a:normAutofit fontScale="25000" lnSpcReduction="20000"/>
          </a:bodyPr>
          <a:lstStyle/>
          <a:p>
            <a:pPr marL="0" indent="0">
              <a:buNone/>
            </a:pPr>
            <a:r>
              <a:rPr lang="en-US" sz="14000" dirty="0" smtClean="0"/>
              <a:t>If you have written your paper first…</a:t>
            </a:r>
          </a:p>
          <a:p>
            <a:pPr marL="0" indent="0">
              <a:buNone/>
            </a:pPr>
            <a:endParaRPr lang="en-US" sz="6400" dirty="0"/>
          </a:p>
          <a:p>
            <a:pPr marL="0" indent="0">
              <a:buNone/>
            </a:pPr>
            <a:r>
              <a:rPr lang="en-US" sz="11200" dirty="0" smtClean="0"/>
              <a:t>Look for journals that meet the following criteria:</a:t>
            </a:r>
          </a:p>
          <a:p>
            <a:pPr marL="0" indent="0">
              <a:buNone/>
            </a:pPr>
            <a:endParaRPr lang="en-US" sz="11200" dirty="0"/>
          </a:p>
          <a:p>
            <a:pPr marL="0" indent="0">
              <a:buNone/>
            </a:pPr>
            <a:r>
              <a:rPr lang="en-US" sz="11200" dirty="0"/>
              <a:t>1) What are the aims and scope of the journal</a:t>
            </a:r>
            <a:r>
              <a:rPr lang="en-US" sz="11200" dirty="0" smtClean="0"/>
              <a:t>?</a:t>
            </a:r>
            <a:endParaRPr lang="en-US" sz="11200" dirty="0"/>
          </a:p>
          <a:p>
            <a:pPr marL="0" indent="0">
              <a:buNone/>
            </a:pPr>
            <a:r>
              <a:rPr lang="en-US" sz="11200" dirty="0"/>
              <a:t>2) Has the journal published articles that are similar to yours</a:t>
            </a:r>
            <a:r>
              <a:rPr lang="en-US" sz="11200" dirty="0" smtClean="0"/>
              <a:t>?</a:t>
            </a:r>
            <a:r>
              <a:rPr lang="en-US" sz="11200" dirty="0"/>
              <a:t> </a:t>
            </a:r>
          </a:p>
          <a:p>
            <a:pPr marL="0" indent="0">
              <a:buNone/>
            </a:pPr>
            <a:r>
              <a:rPr lang="en-US" sz="11200" dirty="0" smtClean="0"/>
              <a:t>3</a:t>
            </a:r>
            <a:r>
              <a:rPr lang="en-US" sz="11200" dirty="0"/>
              <a:t>) What are the journal’s restrictions</a:t>
            </a:r>
            <a:r>
              <a:rPr lang="en-US" sz="11200" dirty="0" smtClean="0"/>
              <a:t>?</a:t>
            </a:r>
            <a:r>
              <a:rPr lang="en-US" sz="11200" dirty="0"/>
              <a:t> </a:t>
            </a:r>
          </a:p>
          <a:p>
            <a:pPr marL="0" indent="0">
              <a:buNone/>
            </a:pPr>
            <a:r>
              <a:rPr lang="en-US" sz="11200" dirty="0" smtClean="0"/>
              <a:t>4</a:t>
            </a:r>
            <a:r>
              <a:rPr lang="en-US" sz="11200" dirty="0"/>
              <a:t>) What is the impact factor</a:t>
            </a:r>
            <a:r>
              <a:rPr lang="en-US" sz="11200" dirty="0" smtClean="0"/>
              <a:t>?</a:t>
            </a:r>
            <a:r>
              <a:rPr lang="en-US" sz="11200" dirty="0"/>
              <a:t>  </a:t>
            </a:r>
          </a:p>
          <a:p>
            <a:pPr marL="0" indent="0">
              <a:buNone/>
            </a:pPr>
            <a:r>
              <a:rPr lang="en-US" sz="11200" dirty="0"/>
              <a:t>5) Consider using </a:t>
            </a:r>
            <a:r>
              <a:rPr lang="en-US" sz="11200" dirty="0" smtClean="0"/>
              <a:t>online tools </a:t>
            </a:r>
            <a:r>
              <a:rPr lang="en-US" sz="11200" dirty="0"/>
              <a:t>to guide your selection </a:t>
            </a:r>
          </a:p>
          <a:p>
            <a:pPr marL="0" indent="0">
              <a:buNone/>
            </a:pPr>
            <a:endParaRPr lang="en-US" dirty="0"/>
          </a:p>
          <a:p>
            <a:pPr marL="0" indent="0">
              <a:buNone/>
            </a:pPr>
            <a:r>
              <a:rPr lang="en-US" sz="5600" dirty="0"/>
              <a:t>Online Resources: </a:t>
            </a:r>
            <a:r>
              <a:rPr lang="en-US" sz="5600" dirty="0">
                <a:hlinkClick r:id="rId2"/>
              </a:rPr>
              <a:t>http://journalfinder.elsevier.com</a:t>
            </a:r>
            <a:r>
              <a:rPr lang="en-US" sz="5600" dirty="0" smtClean="0">
                <a:hlinkClick r:id="rId2"/>
              </a:rPr>
              <a:t>/</a:t>
            </a:r>
            <a:endParaRPr lang="en-US" sz="5600" dirty="0" smtClean="0"/>
          </a:p>
          <a:p>
            <a:pPr marL="0" indent="0">
              <a:buNone/>
            </a:pPr>
            <a:r>
              <a:rPr lang="en-US" sz="5600" dirty="0">
                <a:hlinkClick r:id="rId3"/>
              </a:rPr>
              <a:t>https://</a:t>
            </a:r>
            <a:r>
              <a:rPr lang="en-US" sz="5600" dirty="0" smtClean="0">
                <a:hlinkClick r:id="rId3"/>
              </a:rPr>
              <a:t>www.edanzediting.com/journal-selector</a:t>
            </a:r>
            <a:endParaRPr lang="en-US" sz="5600" dirty="0" smtClean="0"/>
          </a:p>
          <a:p>
            <a:pPr marL="0" indent="0">
              <a:buNone/>
            </a:pPr>
            <a:r>
              <a:rPr lang="en-US" sz="5600" dirty="0"/>
              <a:t> </a:t>
            </a:r>
            <a:r>
              <a:rPr lang="en-US" sz="5600" dirty="0">
                <a:hlinkClick r:id="rId4"/>
              </a:rPr>
              <a:t>http://</a:t>
            </a:r>
            <a:r>
              <a:rPr lang="en-US" sz="5600" dirty="0" smtClean="0">
                <a:hlinkClick r:id="rId4"/>
              </a:rPr>
              <a:t>cofactorscience.com/journal-selector</a:t>
            </a:r>
            <a:endParaRPr lang="en-US" sz="5600" dirty="0" smtClean="0"/>
          </a:p>
          <a:p>
            <a:pPr marL="0" indent="0">
              <a:buNone/>
            </a:pPr>
            <a:endParaRPr lang="en-US" dirty="0"/>
          </a:p>
        </p:txBody>
      </p:sp>
    </p:spTree>
    <p:extLst>
      <p:ext uri="{BB962C8B-B14F-4D97-AF65-F5344CB8AC3E}">
        <p14:creationId xmlns:p14="http://schemas.microsoft.com/office/powerpoint/2010/main" val="31920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12" y="457200"/>
            <a:ext cx="8229600" cy="582594"/>
          </a:xfrm>
        </p:spPr>
        <p:txBody>
          <a:bodyPr>
            <a:normAutofit fontScale="90000"/>
          </a:bodyPr>
          <a:lstStyle/>
          <a:p>
            <a:r>
              <a:rPr lang="en-US" dirty="0" smtClean="0"/>
              <a:t>Grammar Rules (Articles)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7281227"/>
              </p:ext>
            </p:extLst>
          </p:nvPr>
        </p:nvGraphicFramePr>
        <p:xfrm>
          <a:off x="1979612" y="1371600"/>
          <a:ext cx="8382000" cy="5271588"/>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703859">
                <a:tc>
                  <a:txBody>
                    <a:bodyPr/>
                    <a:lstStyle/>
                    <a:p>
                      <a:endParaRPr lang="en-US" sz="2000" dirty="0">
                        <a:solidFill>
                          <a:schemeClr val="bg1"/>
                        </a:solidFill>
                      </a:endParaRPr>
                    </a:p>
                  </a:txBody>
                  <a:tcPr>
                    <a:solidFill>
                      <a:schemeClr val="tx1">
                        <a:lumMod val="95000"/>
                        <a:lumOff val="5000"/>
                      </a:schemeClr>
                    </a:solidFill>
                  </a:tcPr>
                </a:tc>
                <a:tc>
                  <a:txBody>
                    <a:bodyPr/>
                    <a:lstStyle/>
                    <a:p>
                      <a:r>
                        <a:rPr lang="en-US" sz="2000" dirty="0" smtClean="0">
                          <a:solidFill>
                            <a:schemeClr val="accent6">
                              <a:lumMod val="60000"/>
                              <a:lumOff val="40000"/>
                            </a:schemeClr>
                          </a:solidFill>
                        </a:rPr>
                        <a:t>COUNT</a:t>
                      </a:r>
                      <a:endParaRPr lang="en-US" sz="2000" dirty="0">
                        <a:solidFill>
                          <a:schemeClr val="accent6">
                            <a:lumMod val="60000"/>
                            <a:lumOff val="40000"/>
                          </a:schemeClr>
                        </a:solidFill>
                      </a:endParaRPr>
                    </a:p>
                  </a:txBody>
                  <a:tcPr>
                    <a:solidFill>
                      <a:schemeClr val="tx1">
                        <a:lumMod val="95000"/>
                        <a:lumOff val="5000"/>
                      </a:schemeClr>
                    </a:solidFill>
                  </a:tcPr>
                </a:tc>
                <a:tc>
                  <a:txBody>
                    <a:bodyPr/>
                    <a:lstStyle/>
                    <a:p>
                      <a:r>
                        <a:rPr lang="en-US" sz="2000" dirty="0" smtClean="0">
                          <a:solidFill>
                            <a:schemeClr val="accent6">
                              <a:lumMod val="60000"/>
                              <a:lumOff val="40000"/>
                            </a:schemeClr>
                          </a:solidFill>
                        </a:rPr>
                        <a:t>NON</a:t>
                      </a:r>
                      <a:r>
                        <a:rPr lang="en-US" sz="2000" baseline="0" dirty="0" smtClean="0">
                          <a:solidFill>
                            <a:schemeClr val="accent6">
                              <a:lumMod val="60000"/>
                              <a:lumOff val="40000"/>
                            </a:schemeClr>
                          </a:solidFill>
                        </a:rPr>
                        <a:t> COUNT</a:t>
                      </a:r>
                      <a:endParaRPr lang="en-US" sz="2000" dirty="0">
                        <a:solidFill>
                          <a:schemeClr val="accent6">
                            <a:lumMod val="60000"/>
                            <a:lumOff val="40000"/>
                          </a:schemeClr>
                        </a:solidFill>
                      </a:endParaRPr>
                    </a:p>
                  </a:txBody>
                  <a:tcPr>
                    <a:solidFill>
                      <a:schemeClr val="tx1">
                        <a:lumMod val="95000"/>
                        <a:lumOff val="5000"/>
                      </a:schemeClr>
                    </a:solidFill>
                  </a:tcPr>
                </a:tc>
                <a:extLst>
                  <a:ext uri="{0D108BD9-81ED-4DB2-BD59-A6C34878D82A}">
                    <a16:rowId xmlns:a16="http://schemas.microsoft.com/office/drawing/2014/main" val="10000"/>
                  </a:ext>
                </a:extLst>
              </a:tr>
              <a:tr h="1505472">
                <a:tc>
                  <a:txBody>
                    <a:bodyPr/>
                    <a:lstStyle/>
                    <a:p>
                      <a:r>
                        <a:rPr lang="en-US" sz="2000" dirty="0" smtClean="0">
                          <a:solidFill>
                            <a:schemeClr val="accent6">
                              <a:lumMod val="60000"/>
                              <a:lumOff val="40000"/>
                            </a:schemeClr>
                          </a:solidFill>
                        </a:rPr>
                        <a:t>NOT</a:t>
                      </a:r>
                      <a:r>
                        <a:rPr lang="en-US" sz="2000" baseline="0" dirty="0" smtClean="0">
                          <a:solidFill>
                            <a:schemeClr val="accent6">
                              <a:lumMod val="60000"/>
                              <a:lumOff val="40000"/>
                            </a:schemeClr>
                          </a:solidFill>
                        </a:rPr>
                        <a:t> SPECIFIC</a:t>
                      </a:r>
                      <a:endParaRPr lang="en-US" sz="2000" dirty="0">
                        <a:solidFill>
                          <a:schemeClr val="accent6">
                            <a:lumMod val="60000"/>
                            <a:lumOff val="40000"/>
                          </a:schemeClr>
                        </a:solidFill>
                      </a:endParaRPr>
                    </a:p>
                  </a:txBody>
                  <a:tcPr>
                    <a:solidFill>
                      <a:schemeClr val="tx1">
                        <a:lumMod val="95000"/>
                        <a:lumOff val="5000"/>
                      </a:schemeClr>
                    </a:solidFill>
                  </a:tcPr>
                </a:tc>
                <a:tc>
                  <a:txBody>
                    <a:bodyPr/>
                    <a:lstStyle/>
                    <a:p>
                      <a:r>
                        <a:rPr lang="en-US" sz="2000" dirty="0" smtClean="0">
                          <a:solidFill>
                            <a:srgbClr val="C60ACA"/>
                          </a:solidFill>
                        </a:rPr>
                        <a:t>A/AN</a:t>
                      </a:r>
                    </a:p>
                    <a:p>
                      <a:endParaRPr lang="en-US" sz="2000" dirty="0" smtClean="0">
                        <a:solidFill>
                          <a:schemeClr val="bg1"/>
                        </a:solidFill>
                      </a:endParaRPr>
                    </a:p>
                    <a:p>
                      <a:r>
                        <a:rPr lang="de-DE" altLang="ko-KR" sz="2000" baseline="0" dirty="0" smtClean="0">
                          <a:solidFill>
                            <a:schemeClr val="bg1"/>
                          </a:solidFill>
                        </a:rPr>
                        <a:t>There is an apple on the table</a:t>
                      </a:r>
                      <a:r>
                        <a:rPr lang="en-US" sz="2000" baseline="0" dirty="0" smtClean="0">
                          <a:solidFill>
                            <a:schemeClr val="bg1"/>
                          </a:solidFill>
                        </a:rPr>
                        <a:t>.</a:t>
                      </a:r>
                      <a:endParaRPr lang="en-US" sz="2000" dirty="0">
                        <a:solidFill>
                          <a:schemeClr val="bg1"/>
                        </a:solidFill>
                      </a:endParaRPr>
                    </a:p>
                  </a:txBody>
                  <a:tcPr>
                    <a:solidFill>
                      <a:schemeClr val="tx1">
                        <a:lumMod val="95000"/>
                        <a:lumOff val="5000"/>
                      </a:schemeClr>
                    </a:solidFill>
                  </a:tcPr>
                </a:tc>
                <a:tc>
                  <a:txBody>
                    <a:bodyPr/>
                    <a:lstStyle/>
                    <a:p>
                      <a:r>
                        <a:rPr lang="en-US" sz="2000" dirty="0" smtClean="0">
                          <a:solidFill>
                            <a:srgbClr val="C60ACA"/>
                          </a:solidFill>
                        </a:rPr>
                        <a:t>NONE</a:t>
                      </a:r>
                    </a:p>
                    <a:p>
                      <a:endParaRPr lang="en-US" sz="2000" dirty="0" smtClean="0">
                        <a:solidFill>
                          <a:schemeClr val="bg1"/>
                        </a:solidFill>
                      </a:endParaRPr>
                    </a:p>
                    <a:p>
                      <a:r>
                        <a:rPr lang="en-US" sz="2000" dirty="0" smtClean="0">
                          <a:solidFill>
                            <a:schemeClr val="bg1"/>
                          </a:solidFill>
                        </a:rPr>
                        <a:t>She</a:t>
                      </a:r>
                      <a:r>
                        <a:rPr lang="en-US" sz="2000" baseline="0" dirty="0" smtClean="0">
                          <a:solidFill>
                            <a:schemeClr val="bg1"/>
                          </a:solidFill>
                        </a:rPr>
                        <a:t> gave me water to drink.</a:t>
                      </a:r>
                      <a:endParaRPr lang="en-US" sz="2000" dirty="0" smtClean="0">
                        <a:solidFill>
                          <a:schemeClr val="bg1"/>
                        </a:solidFill>
                      </a:endParaRPr>
                    </a:p>
                  </a:txBody>
                  <a:tcPr>
                    <a:solidFill>
                      <a:schemeClr val="tx1">
                        <a:lumMod val="95000"/>
                        <a:lumOff val="5000"/>
                      </a:schemeClr>
                    </a:solidFill>
                  </a:tcPr>
                </a:tc>
                <a:extLst>
                  <a:ext uri="{0D108BD9-81ED-4DB2-BD59-A6C34878D82A}">
                    <a16:rowId xmlns:a16="http://schemas.microsoft.com/office/drawing/2014/main" val="10001"/>
                  </a:ext>
                </a:extLst>
              </a:tr>
              <a:tr h="1446817">
                <a:tc>
                  <a:txBody>
                    <a:bodyPr/>
                    <a:lstStyle/>
                    <a:p>
                      <a:r>
                        <a:rPr lang="en-US" sz="2000" dirty="0" smtClean="0">
                          <a:solidFill>
                            <a:schemeClr val="accent6">
                              <a:lumMod val="60000"/>
                              <a:lumOff val="40000"/>
                            </a:schemeClr>
                          </a:solidFill>
                        </a:rPr>
                        <a:t>SPECIFIC</a:t>
                      </a:r>
                      <a:endParaRPr lang="en-US" sz="2000" dirty="0">
                        <a:solidFill>
                          <a:schemeClr val="accent6">
                            <a:lumMod val="60000"/>
                            <a:lumOff val="40000"/>
                          </a:schemeClr>
                        </a:solidFill>
                      </a:endParaRPr>
                    </a:p>
                  </a:txBody>
                  <a:tcPr>
                    <a:solidFill>
                      <a:schemeClr val="tx1">
                        <a:lumMod val="95000"/>
                        <a:lumOff val="5000"/>
                      </a:schemeClr>
                    </a:solidFill>
                  </a:tcPr>
                </a:tc>
                <a:tc>
                  <a:txBody>
                    <a:bodyPr/>
                    <a:lstStyle/>
                    <a:p>
                      <a:r>
                        <a:rPr lang="en-US" sz="2000" dirty="0" smtClean="0">
                          <a:solidFill>
                            <a:srgbClr val="C60ACA"/>
                          </a:solidFill>
                        </a:rPr>
                        <a:t>THE</a:t>
                      </a:r>
                    </a:p>
                    <a:p>
                      <a:endParaRPr lang="en-US" sz="2000" dirty="0" smtClean="0">
                        <a:solidFill>
                          <a:schemeClr val="bg1"/>
                        </a:solidFill>
                      </a:endParaRPr>
                    </a:p>
                    <a:p>
                      <a:r>
                        <a:rPr lang="en-US" sz="2000" dirty="0" smtClean="0">
                          <a:solidFill>
                            <a:schemeClr val="bg1"/>
                          </a:solidFill>
                        </a:rPr>
                        <a:t>The</a:t>
                      </a:r>
                      <a:r>
                        <a:rPr lang="en-US" sz="2000" baseline="0" dirty="0" smtClean="0">
                          <a:solidFill>
                            <a:schemeClr val="bg1"/>
                          </a:solidFill>
                        </a:rPr>
                        <a:t> apple you gave me is delicious.</a:t>
                      </a:r>
                      <a:endParaRPr lang="en-US" sz="2000" dirty="0">
                        <a:solidFill>
                          <a:schemeClr val="bg1"/>
                        </a:solidFill>
                      </a:endParaRPr>
                    </a:p>
                  </a:txBody>
                  <a:tcPr>
                    <a:solidFill>
                      <a:schemeClr val="tx1">
                        <a:lumMod val="95000"/>
                        <a:lumOff val="5000"/>
                      </a:schemeClr>
                    </a:solidFill>
                  </a:tcPr>
                </a:tc>
                <a:tc>
                  <a:txBody>
                    <a:bodyPr/>
                    <a:lstStyle/>
                    <a:p>
                      <a:r>
                        <a:rPr lang="en-US" sz="2000" dirty="0" smtClean="0">
                          <a:solidFill>
                            <a:srgbClr val="C60ACA"/>
                          </a:solidFill>
                        </a:rPr>
                        <a:t>THE</a:t>
                      </a:r>
                    </a:p>
                    <a:p>
                      <a:endParaRPr lang="en-US" sz="2000" dirty="0" smtClean="0">
                        <a:solidFill>
                          <a:schemeClr val="bg1"/>
                        </a:solidFill>
                      </a:endParaRPr>
                    </a:p>
                    <a:p>
                      <a:r>
                        <a:rPr lang="en-US" sz="2000" dirty="0" smtClean="0">
                          <a:solidFill>
                            <a:schemeClr val="bg1"/>
                          </a:solidFill>
                        </a:rPr>
                        <a:t>The water on the table is cool.</a:t>
                      </a:r>
                      <a:endParaRPr lang="en-US" sz="2000" dirty="0">
                        <a:solidFill>
                          <a:schemeClr val="bg1"/>
                        </a:solidFill>
                      </a:endParaRPr>
                    </a:p>
                  </a:txBody>
                  <a:tcPr>
                    <a:solidFill>
                      <a:schemeClr val="tx1">
                        <a:lumMod val="95000"/>
                        <a:lumOff val="5000"/>
                      </a:schemeClr>
                    </a:solidFill>
                  </a:tcPr>
                </a:tc>
                <a:extLst>
                  <a:ext uri="{0D108BD9-81ED-4DB2-BD59-A6C34878D82A}">
                    <a16:rowId xmlns:a16="http://schemas.microsoft.com/office/drawing/2014/main" val="10002"/>
                  </a:ext>
                </a:extLst>
              </a:tr>
              <a:tr h="1601653">
                <a:tc>
                  <a:txBody>
                    <a:bodyPr/>
                    <a:lstStyle/>
                    <a:p>
                      <a:r>
                        <a:rPr lang="en-US" sz="2000" dirty="0" smtClean="0">
                          <a:solidFill>
                            <a:schemeClr val="accent6">
                              <a:lumMod val="60000"/>
                              <a:lumOff val="40000"/>
                            </a:schemeClr>
                          </a:solidFill>
                        </a:rPr>
                        <a:t>GENERAL</a:t>
                      </a:r>
                      <a:endParaRPr lang="en-US" sz="2000" dirty="0">
                        <a:solidFill>
                          <a:schemeClr val="accent6">
                            <a:lumMod val="60000"/>
                            <a:lumOff val="40000"/>
                          </a:schemeClr>
                        </a:solidFill>
                      </a:endParaRPr>
                    </a:p>
                  </a:txBody>
                  <a:tcPr>
                    <a:solidFill>
                      <a:schemeClr val="tx1">
                        <a:lumMod val="95000"/>
                        <a:lumOff val="5000"/>
                      </a:schemeClr>
                    </a:solidFill>
                  </a:tcPr>
                </a:tc>
                <a:tc>
                  <a:txBody>
                    <a:bodyPr/>
                    <a:lstStyle/>
                    <a:p>
                      <a:r>
                        <a:rPr lang="en-US" sz="2000" dirty="0" smtClean="0">
                          <a:solidFill>
                            <a:srgbClr val="C60ACA"/>
                          </a:solidFill>
                        </a:rPr>
                        <a:t>A/An or Plural</a:t>
                      </a:r>
                    </a:p>
                    <a:p>
                      <a:r>
                        <a:rPr lang="en-US" sz="2000" dirty="0" smtClean="0">
                          <a:solidFill>
                            <a:schemeClr val="bg1"/>
                          </a:solidFill>
                        </a:rPr>
                        <a:t>An apple</a:t>
                      </a:r>
                      <a:r>
                        <a:rPr lang="en-US" sz="2000" baseline="0" dirty="0" smtClean="0">
                          <a:solidFill>
                            <a:schemeClr val="bg1"/>
                          </a:solidFill>
                        </a:rPr>
                        <a:t> a day</a:t>
                      </a:r>
                      <a:r>
                        <a:rPr lang="en-US" sz="2000" dirty="0" smtClean="0">
                          <a:solidFill>
                            <a:schemeClr val="bg1"/>
                          </a:solidFill>
                        </a:rPr>
                        <a:t> is</a:t>
                      </a:r>
                      <a:r>
                        <a:rPr lang="en-US" sz="2000" baseline="0" dirty="0" smtClean="0">
                          <a:solidFill>
                            <a:schemeClr val="bg1"/>
                          </a:solidFill>
                        </a:rPr>
                        <a:t> good for the body.</a:t>
                      </a:r>
                    </a:p>
                    <a:p>
                      <a:r>
                        <a:rPr lang="en-US" sz="2000" baseline="0" dirty="0" smtClean="0">
                          <a:solidFill>
                            <a:schemeClr val="bg1"/>
                          </a:solidFill>
                        </a:rPr>
                        <a:t>Apples are good for the body.</a:t>
                      </a:r>
                      <a:endParaRPr lang="en-US" sz="2000" dirty="0">
                        <a:solidFill>
                          <a:schemeClr val="bg1"/>
                        </a:solidFill>
                      </a:endParaRPr>
                    </a:p>
                  </a:txBody>
                  <a:tcPr>
                    <a:solidFill>
                      <a:schemeClr val="tx1">
                        <a:lumMod val="95000"/>
                        <a:lumOff val="5000"/>
                      </a:schemeClr>
                    </a:solidFill>
                  </a:tcPr>
                </a:tc>
                <a:tc>
                  <a:txBody>
                    <a:bodyPr/>
                    <a:lstStyle/>
                    <a:p>
                      <a:r>
                        <a:rPr lang="en-US" sz="2000" dirty="0" smtClean="0">
                          <a:solidFill>
                            <a:srgbClr val="C60ACA"/>
                          </a:solidFill>
                        </a:rPr>
                        <a:t>NONE</a:t>
                      </a:r>
                    </a:p>
                    <a:p>
                      <a:r>
                        <a:rPr lang="en-US" sz="2000" dirty="0" smtClean="0">
                          <a:solidFill>
                            <a:schemeClr val="bg1"/>
                          </a:solidFill>
                        </a:rPr>
                        <a:t/>
                      </a:r>
                      <a:br>
                        <a:rPr lang="en-US" sz="2000" dirty="0" smtClean="0">
                          <a:solidFill>
                            <a:schemeClr val="bg1"/>
                          </a:solidFill>
                        </a:rPr>
                      </a:br>
                      <a:r>
                        <a:rPr lang="en-US" sz="2000" dirty="0" smtClean="0">
                          <a:solidFill>
                            <a:schemeClr val="bg1"/>
                          </a:solidFill>
                        </a:rPr>
                        <a:t>Water</a:t>
                      </a:r>
                      <a:r>
                        <a:rPr lang="en-US" sz="2000" baseline="0" dirty="0" smtClean="0">
                          <a:solidFill>
                            <a:schemeClr val="bg1"/>
                          </a:solidFill>
                        </a:rPr>
                        <a:t> is good for the body. </a:t>
                      </a:r>
                      <a:endParaRPr lang="en-US" sz="2000" dirty="0">
                        <a:solidFill>
                          <a:schemeClr val="bg1"/>
                        </a:solidFill>
                      </a:endParaRPr>
                    </a:p>
                  </a:txBody>
                  <a:tcPr>
                    <a:solidFill>
                      <a:schemeClr val="tx1">
                        <a:lumMod val="95000"/>
                        <a:lumOff val="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98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9212" y="762000"/>
            <a:ext cx="9144001" cy="685800"/>
          </a:xfrm>
        </p:spPr>
        <p:txBody>
          <a:bodyPr/>
          <a:lstStyle/>
          <a:p>
            <a:r>
              <a:rPr lang="en-US" dirty="0" smtClean="0"/>
              <a:t>Observing Articles (Abstract)</a:t>
            </a:r>
            <a:endParaRPr lang="en-US" dirty="0"/>
          </a:p>
        </p:txBody>
      </p:sp>
      <p:sp>
        <p:nvSpPr>
          <p:cNvPr id="2" name="Content Placeholder 1"/>
          <p:cNvSpPr>
            <a:spLocks noGrp="1"/>
          </p:cNvSpPr>
          <p:nvPr>
            <p:ph idx="1"/>
          </p:nvPr>
        </p:nvSpPr>
        <p:spPr>
          <a:xfrm>
            <a:off x="685622" y="2194561"/>
            <a:ext cx="10817582" cy="4434839"/>
          </a:xfrm>
        </p:spPr>
        <p:txBody>
          <a:bodyPr>
            <a:normAutofit fontScale="92500" lnSpcReduction="20000"/>
          </a:bodyPr>
          <a:lstStyle/>
          <a:p>
            <a:pPr marL="0" indent="0">
              <a:buNone/>
            </a:pPr>
            <a:r>
              <a:rPr lang="en-US" dirty="0"/>
              <a:t>In this work </a:t>
            </a:r>
            <a:r>
              <a:rPr lang="en-US" dirty="0">
                <a:solidFill>
                  <a:srgbClr val="FFFF00"/>
                </a:solidFill>
              </a:rPr>
              <a:t>the</a:t>
            </a:r>
            <a:r>
              <a:rPr lang="en-US" dirty="0"/>
              <a:t> palladium interaction with silicon carbide is investigated by means of </a:t>
            </a:r>
            <a:r>
              <a:rPr lang="en-US" dirty="0">
                <a:solidFill>
                  <a:srgbClr val="FFFF00"/>
                </a:solidFill>
              </a:rPr>
              <a:t>complementary analytical techniques</a:t>
            </a:r>
            <a:r>
              <a:rPr lang="en-US" dirty="0"/>
              <a:t> such as </a:t>
            </a:r>
            <a:r>
              <a:rPr lang="en-US" dirty="0" err="1"/>
              <a:t>thermogravimetry</a:t>
            </a:r>
            <a:r>
              <a:rPr lang="en-US" dirty="0"/>
              <a:t> (TG), differential scanning calorimetry (DSC), X-ray diffraction (XRD) and X-ray photoelectron spectroscopy (XPS). </a:t>
            </a:r>
            <a:r>
              <a:rPr lang="en-US" dirty="0" err="1"/>
              <a:t>Thermoscans</a:t>
            </a:r>
            <a:r>
              <a:rPr lang="en-US" dirty="0"/>
              <a:t> were carried out on pellets of palladium, a-</a:t>
            </a:r>
            <a:r>
              <a:rPr lang="en-US" dirty="0" err="1"/>
              <a:t>SiC</a:t>
            </a:r>
            <a:r>
              <a:rPr lang="en-US" dirty="0"/>
              <a:t> and b-</a:t>
            </a:r>
            <a:r>
              <a:rPr lang="en-US" dirty="0" err="1"/>
              <a:t>SiC</a:t>
            </a:r>
            <a:r>
              <a:rPr lang="en-US" dirty="0"/>
              <a:t> high purity powders in </a:t>
            </a:r>
            <a:r>
              <a:rPr lang="en-US" dirty="0">
                <a:solidFill>
                  <a:srgbClr val="FFFF00"/>
                </a:solidFill>
              </a:rPr>
              <a:t>the</a:t>
            </a:r>
            <a:r>
              <a:rPr lang="en-US" dirty="0"/>
              <a:t> temperature range comprised between 293 K and 1773 K, in order to study the effect of </a:t>
            </a:r>
            <a:r>
              <a:rPr lang="en-US" dirty="0">
                <a:solidFill>
                  <a:srgbClr val="FFFF00"/>
                </a:solidFill>
              </a:rPr>
              <a:t>temperature</a:t>
            </a:r>
            <a:r>
              <a:rPr lang="en-US" dirty="0"/>
              <a:t> on </a:t>
            </a:r>
            <a:r>
              <a:rPr lang="en-US" dirty="0">
                <a:solidFill>
                  <a:srgbClr val="FFFF00"/>
                </a:solidFill>
              </a:rPr>
              <a:t>the</a:t>
            </a:r>
            <a:r>
              <a:rPr lang="en-US" dirty="0"/>
              <a:t> palladium-silicon carbide reaction. </a:t>
            </a:r>
            <a:r>
              <a:rPr lang="en-US" dirty="0" err="1"/>
              <a:t>Thermoscans</a:t>
            </a:r>
            <a:r>
              <a:rPr lang="en-US" dirty="0"/>
              <a:t> of a-</a:t>
            </a:r>
            <a:r>
              <a:rPr lang="en-US" dirty="0" err="1"/>
              <a:t>SiC</a:t>
            </a:r>
            <a:r>
              <a:rPr lang="en-US" dirty="0"/>
              <a:t> pellets containing 5 at.%</a:t>
            </a:r>
            <a:r>
              <a:rPr lang="en-US" dirty="0" err="1"/>
              <a:t>Pd</a:t>
            </a:r>
            <a:r>
              <a:rPr lang="en-US" dirty="0"/>
              <a:t> show that during </a:t>
            </a:r>
            <a:r>
              <a:rPr lang="en-US" dirty="0">
                <a:solidFill>
                  <a:srgbClr val="FFFF00"/>
                </a:solidFill>
              </a:rPr>
              <a:t>differential calorimetry scans</a:t>
            </a:r>
            <a:r>
              <a:rPr lang="en-US" dirty="0"/>
              <a:t> three exothermic peaks occurred at 773 K, 1144 K and 1615 K, while </a:t>
            </a:r>
            <a:r>
              <a:rPr lang="en-US" dirty="0" err="1"/>
              <a:t>thermoscans</a:t>
            </a:r>
            <a:r>
              <a:rPr lang="en-US" dirty="0"/>
              <a:t> of b-</a:t>
            </a:r>
            <a:r>
              <a:rPr lang="en-US" dirty="0" err="1"/>
              <a:t>SiC</a:t>
            </a:r>
            <a:r>
              <a:rPr lang="en-US" dirty="0"/>
              <a:t> pellets containing 3 at.%</a:t>
            </a:r>
            <a:r>
              <a:rPr lang="en-US" dirty="0" err="1"/>
              <a:t>Pd</a:t>
            </a:r>
            <a:r>
              <a:rPr lang="en-US" dirty="0"/>
              <a:t> and 5 at.%</a:t>
            </a:r>
            <a:r>
              <a:rPr lang="en-US" dirty="0" err="1"/>
              <a:t>Pd</a:t>
            </a:r>
            <a:r>
              <a:rPr lang="en-US" dirty="0"/>
              <a:t> do not show peaks. For </a:t>
            </a:r>
            <a:r>
              <a:rPr lang="en-US" dirty="0">
                <a:solidFill>
                  <a:srgbClr val="FFFF00"/>
                </a:solidFill>
              </a:rPr>
              <a:t>the</a:t>
            </a:r>
            <a:r>
              <a:rPr lang="en-US" dirty="0"/>
              <a:t> pellet a-</a:t>
            </a:r>
            <a:r>
              <a:rPr lang="en-US" dirty="0" err="1"/>
              <a:t>SiC</a:t>
            </a:r>
            <a:r>
              <a:rPr lang="en-US" dirty="0"/>
              <a:t>–5 at.%</a:t>
            </a:r>
            <a:r>
              <a:rPr lang="en-US" dirty="0" err="1"/>
              <a:t>Pd</a:t>
            </a:r>
            <a:r>
              <a:rPr lang="en-US" dirty="0"/>
              <a:t> XRD spectra reveal that </a:t>
            </a:r>
            <a:r>
              <a:rPr lang="en-US" dirty="0">
                <a:solidFill>
                  <a:srgbClr val="FFFF00"/>
                </a:solidFill>
              </a:rPr>
              <a:t>the</a:t>
            </a:r>
            <a:r>
              <a:rPr lang="en-US" dirty="0"/>
              <a:t> first peak is associated with </a:t>
            </a:r>
            <a:r>
              <a:rPr lang="en-US" dirty="0">
                <a:solidFill>
                  <a:srgbClr val="FFFF00"/>
                </a:solidFill>
              </a:rPr>
              <a:t>the</a:t>
            </a:r>
            <a:r>
              <a:rPr lang="en-US" dirty="0"/>
              <a:t> formation of Pd3Si and SiO2 phases, while </a:t>
            </a:r>
            <a:r>
              <a:rPr lang="en-US" dirty="0">
                <a:solidFill>
                  <a:srgbClr val="FFFF00"/>
                </a:solidFill>
              </a:rPr>
              <a:t>the</a:t>
            </a:r>
            <a:r>
              <a:rPr lang="en-US" dirty="0"/>
              <a:t> second peak and </a:t>
            </a:r>
            <a:r>
              <a:rPr lang="en-US" dirty="0">
                <a:solidFill>
                  <a:srgbClr val="FFFF00"/>
                </a:solidFill>
              </a:rPr>
              <a:t>the</a:t>
            </a:r>
            <a:r>
              <a:rPr lang="en-US" dirty="0"/>
              <a:t> third peak are correlated with </a:t>
            </a:r>
            <a:r>
              <a:rPr lang="en-US" dirty="0">
                <a:solidFill>
                  <a:srgbClr val="FFFF00"/>
                </a:solidFill>
              </a:rPr>
              <a:t>the</a:t>
            </a:r>
            <a:r>
              <a:rPr lang="en-US" dirty="0"/>
              <a:t> formation of Pd2Si phase and </a:t>
            </a:r>
            <a:r>
              <a:rPr lang="en-US" dirty="0">
                <a:solidFill>
                  <a:srgbClr val="FFFF00"/>
                </a:solidFill>
              </a:rPr>
              <a:t>the</a:t>
            </a:r>
            <a:r>
              <a:rPr lang="en-US" dirty="0"/>
              <a:t> active oxidation of silicon carbide respectively. </a:t>
            </a:r>
            <a:r>
              <a:rPr lang="en-US" dirty="0" err="1"/>
              <a:t>Thermogravimetry</a:t>
            </a:r>
            <a:r>
              <a:rPr lang="en-US" dirty="0"/>
              <a:t> scans show </a:t>
            </a:r>
            <a:r>
              <a:rPr lang="en-US" dirty="0">
                <a:solidFill>
                  <a:srgbClr val="FFFF00"/>
                </a:solidFill>
              </a:rPr>
              <a:t>weight gain </a:t>
            </a:r>
            <a:r>
              <a:rPr lang="en-US" dirty="0"/>
              <a:t>and </a:t>
            </a:r>
            <a:r>
              <a:rPr lang="en-US" dirty="0">
                <a:solidFill>
                  <a:srgbClr val="FFFF00"/>
                </a:solidFill>
              </a:rPr>
              <a:t>weight loss peaks </a:t>
            </a:r>
            <a:r>
              <a:rPr lang="en-US" dirty="0"/>
              <a:t>due to </a:t>
            </a:r>
            <a:r>
              <a:rPr lang="en-US" dirty="0">
                <a:solidFill>
                  <a:srgbClr val="FFFF00"/>
                </a:solidFill>
              </a:rPr>
              <a:t>the</a:t>
            </a:r>
            <a:r>
              <a:rPr lang="en-US" dirty="0"/>
              <a:t> SiO2 phase formation and </a:t>
            </a:r>
            <a:r>
              <a:rPr lang="en-US" dirty="0">
                <a:solidFill>
                  <a:srgbClr val="FFFF00"/>
                </a:solidFill>
              </a:rPr>
              <a:t>the</a:t>
            </a:r>
            <a:r>
              <a:rPr lang="en-US" dirty="0"/>
              <a:t> active oxidation. Additionally XPS fittings reveal </a:t>
            </a:r>
            <a:r>
              <a:rPr lang="en-US" dirty="0">
                <a:solidFill>
                  <a:srgbClr val="FFFF00"/>
                </a:solidFill>
              </a:rPr>
              <a:t>the</a:t>
            </a:r>
            <a:r>
              <a:rPr lang="en-US" dirty="0"/>
              <a:t> development of </a:t>
            </a:r>
            <a:r>
              <a:rPr lang="en-US" dirty="0" err="1"/>
              <a:t>SiCxOy</a:t>
            </a:r>
            <a:r>
              <a:rPr lang="en-US" dirty="0"/>
              <a:t> phase during </a:t>
            </a:r>
            <a:r>
              <a:rPr lang="en-US" dirty="0">
                <a:solidFill>
                  <a:srgbClr val="FFFF00"/>
                </a:solidFill>
              </a:rPr>
              <a:t>the</a:t>
            </a:r>
            <a:r>
              <a:rPr lang="en-US" dirty="0"/>
              <a:t> first exothermic peak up to the temperature of 873 K. </a:t>
            </a:r>
            <a:r>
              <a:rPr lang="en-US" dirty="0">
                <a:solidFill>
                  <a:srgbClr val="FFFF00"/>
                </a:solidFill>
              </a:rPr>
              <a:t>The </a:t>
            </a:r>
            <a:r>
              <a:rPr lang="en-US" dirty="0"/>
              <a:t>experimental data reveals that </a:t>
            </a:r>
            <a:r>
              <a:rPr lang="en-US" dirty="0">
                <a:solidFill>
                  <a:srgbClr val="FFFF00"/>
                </a:solidFill>
              </a:rPr>
              <a:t>alpha silicon carbide </a:t>
            </a:r>
            <a:r>
              <a:rPr lang="en-US" dirty="0"/>
              <a:t>is attacked by palladium at lower temperatures than beta silicon carbide and </a:t>
            </a:r>
            <a:r>
              <a:rPr lang="en-US" dirty="0">
                <a:solidFill>
                  <a:srgbClr val="FFFF00"/>
                </a:solidFill>
              </a:rPr>
              <a:t>the</a:t>
            </a:r>
            <a:r>
              <a:rPr lang="en-US" dirty="0"/>
              <a:t> reaction mechanism between </a:t>
            </a:r>
            <a:r>
              <a:rPr lang="en-US" dirty="0">
                <a:solidFill>
                  <a:srgbClr val="FFFF00"/>
                </a:solidFill>
              </a:rPr>
              <a:t>silicon carbide</a:t>
            </a:r>
            <a:r>
              <a:rPr lang="en-US" dirty="0"/>
              <a:t> and </a:t>
            </a:r>
            <a:r>
              <a:rPr lang="en-US" dirty="0">
                <a:solidFill>
                  <a:srgbClr val="FFFF00"/>
                </a:solidFill>
              </a:rPr>
              <a:t>palladium</a:t>
            </a:r>
            <a:r>
              <a:rPr lang="en-US" dirty="0"/>
              <a:t> is strongly affected by </a:t>
            </a:r>
            <a:r>
              <a:rPr lang="en-US" dirty="0">
                <a:solidFill>
                  <a:srgbClr val="FFFF00"/>
                </a:solidFill>
              </a:rPr>
              <a:t>silicon carbide </a:t>
            </a:r>
            <a:r>
              <a:rPr lang="en-US" dirty="0" smtClean="0">
                <a:solidFill>
                  <a:srgbClr val="FFFF00"/>
                </a:solidFill>
              </a:rPr>
              <a:t>oxidation</a:t>
            </a:r>
            <a:r>
              <a:rPr lang="en-US" dirty="0" smtClean="0"/>
              <a:t>.</a:t>
            </a:r>
            <a:endParaRPr lang="en-US" dirty="0"/>
          </a:p>
        </p:txBody>
      </p:sp>
    </p:spTree>
    <p:extLst>
      <p:ext uri="{BB962C8B-B14F-4D97-AF65-F5344CB8AC3E}">
        <p14:creationId xmlns:p14="http://schemas.microsoft.com/office/powerpoint/2010/main" val="17226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takeaways</a:t>
            </a:r>
            <a:endParaRPr lang="en-US" dirty="0"/>
          </a:p>
        </p:txBody>
      </p:sp>
      <p:sp>
        <p:nvSpPr>
          <p:cNvPr id="3" name="Content Placeholder 2"/>
          <p:cNvSpPr>
            <a:spLocks noGrp="1"/>
          </p:cNvSpPr>
          <p:nvPr>
            <p:ph idx="1"/>
          </p:nvPr>
        </p:nvSpPr>
        <p:spPr/>
        <p:txBody>
          <a:bodyPr>
            <a:normAutofit/>
          </a:bodyPr>
          <a:lstStyle/>
          <a:p>
            <a:r>
              <a:rPr lang="en-US" sz="2800" dirty="0" smtClean="0"/>
              <a:t>Choose your target journal before writing your manuscript</a:t>
            </a:r>
          </a:p>
          <a:p>
            <a:endParaRPr lang="en-US" sz="2800" dirty="0" smtClean="0"/>
          </a:p>
          <a:p>
            <a:r>
              <a:rPr lang="en-US" sz="2800" dirty="0" smtClean="0"/>
              <a:t>Follow directions!</a:t>
            </a:r>
          </a:p>
          <a:p>
            <a:endParaRPr lang="en-US" sz="2800" dirty="0" smtClean="0"/>
          </a:p>
          <a:p>
            <a:r>
              <a:rPr lang="en-US" sz="2800" dirty="0" smtClean="0"/>
              <a:t>Know what to copy and what not to copy</a:t>
            </a:r>
          </a:p>
          <a:p>
            <a:endParaRPr lang="en-US" sz="2800" dirty="0" smtClean="0"/>
          </a:p>
          <a:p>
            <a:r>
              <a:rPr lang="en-US" sz="2800" dirty="0" smtClean="0"/>
              <a:t>Try to outline in your L1 and write in your L2</a:t>
            </a:r>
          </a:p>
          <a:p>
            <a:endParaRPr lang="en-US" sz="2800" dirty="0"/>
          </a:p>
        </p:txBody>
      </p:sp>
    </p:spTree>
    <p:extLst>
      <p:ext uri="{BB962C8B-B14F-4D97-AF65-F5344CB8AC3E}">
        <p14:creationId xmlns:p14="http://schemas.microsoft.com/office/powerpoint/2010/main" val="256533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9960" y="914400"/>
            <a:ext cx="9736052" cy="685800"/>
          </a:xfrm>
        </p:spPr>
        <p:txBody>
          <a:bodyPr>
            <a:normAutofit/>
          </a:bodyPr>
          <a:lstStyle/>
          <a:p>
            <a:r>
              <a:rPr lang="en-US" sz="4000" dirty="0" smtClean="0"/>
              <a:t>Contact information</a:t>
            </a:r>
            <a:endParaRPr lang="en-US" sz="4000" dirty="0"/>
          </a:p>
        </p:txBody>
      </p:sp>
      <p:sp>
        <p:nvSpPr>
          <p:cNvPr id="2" name="Content Placeholder 1"/>
          <p:cNvSpPr>
            <a:spLocks noGrp="1"/>
          </p:cNvSpPr>
          <p:nvPr>
            <p:ph idx="1"/>
          </p:nvPr>
        </p:nvSpPr>
        <p:spPr>
          <a:xfrm>
            <a:off x="1539960" y="2590800"/>
            <a:ext cx="9134391" cy="4038600"/>
          </a:xfrm>
        </p:spPr>
        <p:txBody>
          <a:bodyPr/>
          <a:lstStyle/>
          <a:p>
            <a:pPr marL="0" indent="0" algn="ctr">
              <a:buNone/>
            </a:pPr>
            <a:r>
              <a:rPr lang="en-US" sz="3600" dirty="0" smtClean="0"/>
              <a:t>Tim Thompson</a:t>
            </a:r>
          </a:p>
          <a:p>
            <a:pPr marL="0" indent="0" algn="ctr">
              <a:buNone/>
            </a:pPr>
            <a:endParaRPr lang="en-US" sz="3600" dirty="0"/>
          </a:p>
          <a:p>
            <a:pPr marL="0" indent="0" algn="ctr">
              <a:buNone/>
            </a:pPr>
            <a:r>
              <a:rPr lang="en-US" sz="3600" dirty="0" smtClean="0"/>
              <a:t>archerengcon@gmail.com</a:t>
            </a:r>
          </a:p>
          <a:p>
            <a:pPr marL="0" indent="0" algn="ctr">
              <a:buNone/>
            </a:pPr>
            <a:endParaRPr lang="en-US" sz="3600" dirty="0"/>
          </a:p>
          <a:p>
            <a:pPr marL="0" indent="0" algn="ctr">
              <a:buNone/>
            </a:pPr>
            <a:r>
              <a:rPr lang="en-US" sz="3600" dirty="0" smtClean="0"/>
              <a:t>www.timthompsonelt.com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177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9212" y="685800"/>
            <a:ext cx="9144001" cy="914400"/>
          </a:xfrm>
        </p:spPr>
        <p:txBody>
          <a:bodyPr/>
          <a:lstStyle/>
          <a:p>
            <a:r>
              <a:rPr lang="en-US" dirty="0" smtClean="0"/>
              <a:t>Choosing the journal first</a:t>
            </a:r>
            <a:endParaRPr lang="en-US" dirty="0"/>
          </a:p>
        </p:txBody>
      </p:sp>
      <p:sp>
        <p:nvSpPr>
          <p:cNvPr id="2" name="Content Placeholder 1"/>
          <p:cNvSpPr>
            <a:spLocks noGrp="1"/>
          </p:cNvSpPr>
          <p:nvPr>
            <p:ph idx="1"/>
          </p:nvPr>
        </p:nvSpPr>
        <p:spPr>
          <a:xfrm>
            <a:off x="1522413" y="1904999"/>
            <a:ext cx="9524999" cy="4114801"/>
          </a:xfrm>
        </p:spPr>
        <p:txBody>
          <a:bodyPr>
            <a:noAutofit/>
          </a:bodyPr>
          <a:lstStyle/>
          <a:p>
            <a:pPr marL="0" indent="0">
              <a:buNone/>
            </a:pPr>
            <a:r>
              <a:rPr lang="en-US" sz="2800" dirty="0" smtClean="0"/>
              <a:t>1. Who is the audience?</a:t>
            </a:r>
          </a:p>
          <a:p>
            <a:pPr marL="0" indent="0">
              <a:buNone/>
            </a:pPr>
            <a:r>
              <a:rPr lang="en-US" sz="2800" dirty="0" smtClean="0"/>
              <a:t>2. What is the time to/frequency of publication?</a:t>
            </a:r>
          </a:p>
          <a:p>
            <a:pPr marL="0" indent="0">
              <a:buNone/>
            </a:pPr>
            <a:r>
              <a:rPr lang="en-US" sz="2800" dirty="0" smtClean="0"/>
              <a:t>3. What types of articles are published?</a:t>
            </a:r>
          </a:p>
          <a:p>
            <a:pPr marL="0" indent="0">
              <a:buNone/>
            </a:pPr>
            <a:r>
              <a:rPr lang="en-US" sz="2800" dirty="0"/>
              <a:t>	</a:t>
            </a:r>
            <a:r>
              <a:rPr lang="en-US" sz="2800" dirty="0" smtClean="0"/>
              <a:t>Original research, review, case study)</a:t>
            </a:r>
          </a:p>
          <a:p>
            <a:pPr marL="0" indent="0">
              <a:buNone/>
            </a:pPr>
            <a:r>
              <a:rPr lang="en-US" sz="2800" dirty="0" smtClean="0"/>
              <a:t>4. Have any of your mentors/colleagues published there?</a:t>
            </a:r>
          </a:p>
          <a:p>
            <a:pPr marL="0" indent="0">
              <a:buNone/>
            </a:pPr>
            <a:r>
              <a:rPr lang="en-US" sz="2800" dirty="0" smtClean="0"/>
              <a:t>5. Are you familiar with the formatting guidelines/requirements?</a:t>
            </a:r>
          </a:p>
          <a:p>
            <a:pPr marL="0" indent="0">
              <a:buNone/>
            </a:pPr>
            <a:r>
              <a:rPr lang="en-US" sz="2800" dirty="0" smtClean="0"/>
              <a:t>6. Have articles on topics similar to yours been published recently?</a:t>
            </a:r>
            <a:endParaRPr lang="en-US" sz="2800" dirty="0"/>
          </a:p>
        </p:txBody>
      </p:sp>
    </p:spTree>
    <p:extLst>
      <p:ext uri="{BB962C8B-B14F-4D97-AF65-F5344CB8AC3E}">
        <p14:creationId xmlns:p14="http://schemas.microsoft.com/office/powerpoint/2010/main" val="43383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412" y="1438285"/>
            <a:ext cx="11582400" cy="609600"/>
          </a:xfrm>
        </p:spPr>
        <p:txBody>
          <a:bodyPr>
            <a:normAutofit fontScale="90000"/>
          </a:bodyPr>
          <a:lstStyle/>
          <a:p>
            <a:r>
              <a:rPr lang="en-US" dirty="0" smtClean="0"/>
              <a:t>What are the top journals in your field?</a:t>
            </a:r>
            <a:endParaRPr lang="en-US" dirty="0"/>
          </a:p>
        </p:txBody>
      </p:sp>
      <p:sp>
        <p:nvSpPr>
          <p:cNvPr id="2" name="Content Placeholder 1"/>
          <p:cNvSpPr>
            <a:spLocks noGrp="1"/>
          </p:cNvSpPr>
          <p:nvPr>
            <p:ph idx="1"/>
          </p:nvPr>
        </p:nvSpPr>
        <p:spPr>
          <a:xfrm>
            <a:off x="1144230" y="2667000"/>
            <a:ext cx="10817582" cy="4024125"/>
          </a:xfrm>
        </p:spPr>
        <p:txBody>
          <a:bodyPr>
            <a:normAutofit/>
          </a:bodyPr>
          <a:lstStyle/>
          <a:p>
            <a:pPr marL="0" indent="0">
              <a:buNone/>
            </a:pPr>
            <a:r>
              <a:rPr lang="en-US" sz="2800" dirty="0" smtClean="0"/>
              <a:t>Choose one</a:t>
            </a:r>
          </a:p>
          <a:p>
            <a:endParaRPr lang="en-US" sz="2800" dirty="0"/>
          </a:p>
          <a:p>
            <a:r>
              <a:rPr lang="en-US" sz="2800" dirty="0" smtClean="0"/>
              <a:t>How long is the average paper?</a:t>
            </a:r>
          </a:p>
          <a:p>
            <a:r>
              <a:rPr lang="en-US" sz="2800" dirty="0" smtClean="0"/>
              <a:t>How many citations does it have?</a:t>
            </a:r>
          </a:p>
          <a:p>
            <a:r>
              <a:rPr lang="en-US" sz="2800" dirty="0" smtClean="0"/>
              <a:t>How many charts and graphs?</a:t>
            </a:r>
          </a:p>
          <a:p>
            <a:r>
              <a:rPr lang="en-US" sz="2800" dirty="0" smtClean="0"/>
              <a:t>How are the sections divided?</a:t>
            </a:r>
          </a:p>
          <a:p>
            <a:pPr marL="0" indent="0">
              <a:buNone/>
            </a:pPr>
            <a:endParaRPr lang="en-US" sz="2800" dirty="0"/>
          </a:p>
        </p:txBody>
      </p:sp>
    </p:spTree>
    <p:extLst>
      <p:ext uri="{BB962C8B-B14F-4D97-AF65-F5344CB8AC3E}">
        <p14:creationId xmlns:p14="http://schemas.microsoft.com/office/powerpoint/2010/main" val="71292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381000"/>
            <a:ext cx="9144001" cy="914400"/>
          </a:xfrm>
        </p:spPr>
        <p:txBody>
          <a:bodyPr/>
          <a:lstStyle/>
          <a:p>
            <a:pPr algn="ctr"/>
            <a:r>
              <a:rPr lang="en-US" dirty="0" smtClean="0"/>
              <a:t>Activity </a:t>
            </a:r>
            <a:endParaRPr lang="en-US" dirty="0"/>
          </a:p>
        </p:txBody>
      </p:sp>
      <p:sp>
        <p:nvSpPr>
          <p:cNvPr id="2" name="Content Placeholder 1"/>
          <p:cNvSpPr>
            <a:spLocks noGrp="1"/>
          </p:cNvSpPr>
          <p:nvPr>
            <p:ph sz="quarter" idx="13"/>
          </p:nvPr>
        </p:nvSpPr>
        <p:spPr>
          <a:xfrm>
            <a:off x="455612" y="2057399"/>
            <a:ext cx="11277600" cy="4495801"/>
          </a:xfrm>
        </p:spPr>
        <p:txBody>
          <a:bodyPr>
            <a:normAutofit fontScale="92500" lnSpcReduction="10000"/>
          </a:bodyPr>
          <a:lstStyle/>
          <a:p>
            <a:pPr marL="0" indent="0">
              <a:buNone/>
            </a:pPr>
            <a:r>
              <a:rPr lang="en-US" sz="3000" cap="none" dirty="0" smtClean="0">
                <a:latin typeface="Century Gothic" panose="020B0502020202020204" pitchFamily="34" charset="0"/>
              </a:rPr>
              <a:t>Choose a journal that you would like to publish in and find their website.</a:t>
            </a:r>
          </a:p>
          <a:p>
            <a:pPr marL="0" indent="0">
              <a:buNone/>
            </a:pPr>
            <a:endParaRPr lang="en-US" sz="3000" cap="none" dirty="0" smtClean="0">
              <a:latin typeface="Century Gothic" panose="020B0502020202020204" pitchFamily="34" charset="0"/>
            </a:endParaRPr>
          </a:p>
          <a:p>
            <a:pPr marL="0" indent="0">
              <a:buNone/>
            </a:pPr>
            <a:r>
              <a:rPr lang="en-US" sz="3000" cap="none" dirty="0">
                <a:latin typeface="Century Gothic" panose="020B0502020202020204" pitchFamily="34" charset="0"/>
              </a:rPr>
              <a:t>1</a:t>
            </a:r>
            <a:r>
              <a:rPr lang="en-US" sz="3000" cap="none" dirty="0" smtClean="0">
                <a:latin typeface="Century Gothic" panose="020B0502020202020204" pitchFamily="34" charset="0"/>
              </a:rPr>
              <a:t>. Who is the editor-in-chief?</a:t>
            </a:r>
          </a:p>
          <a:p>
            <a:pPr marL="0" indent="0">
              <a:buNone/>
            </a:pPr>
            <a:r>
              <a:rPr lang="en-US" sz="3000" cap="none" dirty="0">
                <a:latin typeface="Century Gothic" panose="020B0502020202020204" pitchFamily="34" charset="0"/>
              </a:rPr>
              <a:t>2</a:t>
            </a:r>
            <a:r>
              <a:rPr lang="en-US" sz="3000" cap="none" dirty="0" smtClean="0">
                <a:latin typeface="Century Gothic" panose="020B0502020202020204" pitchFamily="34" charset="0"/>
              </a:rPr>
              <a:t>. Are there sample articles for you to look at without paying?</a:t>
            </a:r>
          </a:p>
          <a:p>
            <a:pPr marL="0" indent="0">
              <a:buNone/>
            </a:pPr>
            <a:r>
              <a:rPr lang="en-US" sz="3000" cap="none" dirty="0">
                <a:latin typeface="Century Gothic" panose="020B0502020202020204" pitchFamily="34" charset="0"/>
              </a:rPr>
              <a:t>3</a:t>
            </a:r>
            <a:r>
              <a:rPr lang="en-US" sz="3000" cap="none" dirty="0" smtClean="0">
                <a:latin typeface="Century Gothic" panose="020B0502020202020204" pitchFamily="34" charset="0"/>
              </a:rPr>
              <a:t>. Can you find and access the submission guidelines?</a:t>
            </a:r>
          </a:p>
          <a:p>
            <a:pPr marL="0" indent="0">
              <a:buNone/>
            </a:pPr>
            <a:r>
              <a:rPr lang="en-US" sz="3000" cap="none" dirty="0">
                <a:latin typeface="Century Gothic" panose="020B0502020202020204" pitchFamily="34" charset="0"/>
              </a:rPr>
              <a:t>4</a:t>
            </a:r>
            <a:r>
              <a:rPr lang="en-US" sz="3000" cap="none" dirty="0" smtClean="0">
                <a:latin typeface="Century Gothic" panose="020B0502020202020204" pitchFamily="34" charset="0"/>
              </a:rPr>
              <a:t>. Do you submit your paper directly through the website? If not, how?</a:t>
            </a:r>
          </a:p>
          <a:p>
            <a:pPr marL="0" indent="0">
              <a:buNone/>
            </a:pPr>
            <a:r>
              <a:rPr lang="en-US" sz="3000" cap="none" dirty="0">
                <a:latin typeface="Century Gothic" panose="020B0502020202020204" pitchFamily="34" charset="0"/>
              </a:rPr>
              <a:t>5</a:t>
            </a:r>
            <a:r>
              <a:rPr lang="en-US" sz="3000" cap="none" dirty="0" smtClean="0">
                <a:latin typeface="Century Gothic" panose="020B0502020202020204" pitchFamily="34" charset="0"/>
              </a:rPr>
              <a:t>. Can you track the progress of your submission?</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38912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5112" y="1028701"/>
            <a:ext cx="9144001" cy="838200"/>
          </a:xfrm>
        </p:spPr>
        <p:txBody>
          <a:bodyPr>
            <a:normAutofit fontScale="90000"/>
          </a:bodyPr>
          <a:lstStyle/>
          <a:p>
            <a:pPr algn="ctr"/>
            <a:r>
              <a:rPr lang="en-US" dirty="0" smtClean="0"/>
              <a:t>So, What’s the Secret to Success?</a:t>
            </a:r>
            <a:endParaRPr lang="en-US" dirty="0"/>
          </a:p>
        </p:txBody>
      </p:sp>
      <p:sp>
        <p:nvSpPr>
          <p:cNvPr id="2" name="Content Placeholder 1"/>
          <p:cNvSpPr>
            <a:spLocks noGrp="1"/>
          </p:cNvSpPr>
          <p:nvPr>
            <p:ph idx="1"/>
          </p:nvPr>
        </p:nvSpPr>
        <p:spPr>
          <a:xfrm>
            <a:off x="1522413" y="2285999"/>
            <a:ext cx="9524999" cy="3733801"/>
          </a:xfrm>
        </p:spPr>
        <p:txBody>
          <a:bodyPr>
            <a:normAutofit/>
          </a:bodyPr>
          <a:lstStyle/>
          <a:p>
            <a:pPr marL="0" indent="0">
              <a:buNone/>
            </a:pPr>
            <a:endParaRPr lang="en-US" sz="4000" dirty="0" smtClean="0"/>
          </a:p>
          <a:p>
            <a:pPr marL="0" indent="0">
              <a:buNone/>
            </a:pPr>
            <a:r>
              <a:rPr lang="en-US" sz="4000" dirty="0" smtClean="0"/>
              <a:t>Good question.  </a:t>
            </a:r>
          </a:p>
          <a:p>
            <a:pPr marL="0" indent="0">
              <a:buNone/>
            </a:pPr>
            <a:endParaRPr lang="en-US" sz="4000" dirty="0"/>
          </a:p>
          <a:p>
            <a:pPr marL="0" indent="0">
              <a:buNone/>
            </a:pPr>
            <a:r>
              <a:rPr lang="en-US" sz="4000" dirty="0" smtClean="0"/>
              <a:t>But let’s discuss reasons for failure first.</a:t>
            </a:r>
            <a:endParaRPr lang="en-US" sz="4000" dirty="0"/>
          </a:p>
        </p:txBody>
      </p:sp>
    </p:spTree>
    <p:extLst>
      <p:ext uri="{BB962C8B-B14F-4D97-AF65-F5344CB8AC3E}">
        <p14:creationId xmlns:p14="http://schemas.microsoft.com/office/powerpoint/2010/main" val="217057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0</TotalTime>
  <Words>2633</Words>
  <Application>Microsoft Office PowerPoint</Application>
  <PresentationFormat>Custom</PresentationFormat>
  <Paragraphs>461</Paragraphs>
  <Slides>53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Century Gothic</vt:lpstr>
      <vt:lpstr>Vapor Trail</vt:lpstr>
      <vt:lpstr>Celestial</vt:lpstr>
      <vt:lpstr>Academic Writing for publishing Workshop  </vt:lpstr>
      <vt:lpstr>Trainer info</vt:lpstr>
      <vt:lpstr>Why Publish in International Journals?</vt:lpstr>
      <vt:lpstr>Korean vs English Communication</vt:lpstr>
      <vt:lpstr>Doing it backwards</vt:lpstr>
      <vt:lpstr>Choosing the journal first</vt:lpstr>
      <vt:lpstr>What are the top journals in your field?</vt:lpstr>
      <vt:lpstr>Activity </vt:lpstr>
      <vt:lpstr>So, What’s the Secret to Success?</vt:lpstr>
      <vt:lpstr>Eight Reasons for Rejection</vt:lpstr>
      <vt:lpstr>Eight Reasons for Rejection</vt:lpstr>
      <vt:lpstr>Eight Reasons for Rejection</vt:lpstr>
      <vt:lpstr>Eight Reasons for Rejection</vt:lpstr>
      <vt:lpstr>Eight Reasons for Rejection</vt:lpstr>
      <vt:lpstr>Eight Reasons for Rejection</vt:lpstr>
      <vt:lpstr>Eight Reasons for Rejection</vt:lpstr>
      <vt:lpstr>Eight Reasons for Rejection</vt:lpstr>
      <vt:lpstr>After Rejection: What’s Next?</vt:lpstr>
      <vt:lpstr>Reasons for Acceptance</vt:lpstr>
      <vt:lpstr>Reasons for Acceptance</vt:lpstr>
      <vt:lpstr>Common Scientific Article Format</vt:lpstr>
      <vt:lpstr>Common Scientific Article Format</vt:lpstr>
      <vt:lpstr>Introduction Tips</vt:lpstr>
      <vt:lpstr>Introductions 101</vt:lpstr>
      <vt:lpstr>Method Tips</vt:lpstr>
      <vt:lpstr>Results Tips</vt:lpstr>
      <vt:lpstr>Discussion Tips</vt:lpstr>
      <vt:lpstr>Conclusion and Acknowledgement Tips</vt:lpstr>
      <vt:lpstr>Abstract Tips</vt:lpstr>
      <vt:lpstr>Title Tips</vt:lpstr>
      <vt:lpstr>Organization Tips</vt:lpstr>
      <vt:lpstr>Language Tips</vt:lpstr>
      <vt:lpstr>Language and Format Tips</vt:lpstr>
      <vt:lpstr>Computer Tips</vt:lpstr>
      <vt:lpstr>Academic Integrity and Plagiarism</vt:lpstr>
      <vt:lpstr>Academic Integrity and Plagiarism</vt:lpstr>
      <vt:lpstr>Reference and Citation</vt:lpstr>
      <vt:lpstr>Online Referencing Resources</vt:lpstr>
      <vt:lpstr>Activity </vt:lpstr>
      <vt:lpstr>Guides for Authors</vt:lpstr>
      <vt:lpstr>Activity</vt:lpstr>
      <vt:lpstr>Grammar Time</vt:lpstr>
      <vt:lpstr>Grammar</vt:lpstr>
      <vt:lpstr>Introduction (INcomplete)</vt:lpstr>
      <vt:lpstr>Experimental work (INcomplete)</vt:lpstr>
      <vt:lpstr>Results (partial)</vt:lpstr>
      <vt:lpstr>Discussion (partial)</vt:lpstr>
      <vt:lpstr>Conclusions &amp; Acknowledgment (complete) </vt:lpstr>
      <vt:lpstr>Grammar</vt:lpstr>
      <vt:lpstr>Grammar Rules (Articles)</vt:lpstr>
      <vt:lpstr>Observing Articles (Abstract)</vt:lpstr>
      <vt:lpstr>Main takeaways</vt:lpstr>
      <vt:lpstr>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2016-03-15T01:35:13Z</dcterms:created>
  <dcterms:modified xsi:type="dcterms:W3CDTF">2018-03-13T07:36:36Z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